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4"/>
  </p:notesMasterIdLst>
  <p:handoutMasterIdLst>
    <p:handoutMasterId r:id="rId105"/>
  </p:handoutMasterIdLst>
  <p:sldIdLst>
    <p:sldId id="274" r:id="rId5"/>
    <p:sldId id="972" r:id="rId6"/>
    <p:sldId id="979" r:id="rId7"/>
    <p:sldId id="970" r:id="rId8"/>
    <p:sldId id="974" r:id="rId9"/>
    <p:sldId id="976" r:id="rId10"/>
    <p:sldId id="380" r:id="rId11"/>
    <p:sldId id="1037" r:id="rId12"/>
    <p:sldId id="383" r:id="rId13"/>
    <p:sldId id="499" r:id="rId14"/>
    <p:sldId id="507" r:id="rId15"/>
    <p:sldId id="1038" r:id="rId16"/>
    <p:sldId id="1011" r:id="rId17"/>
    <p:sldId id="290" r:id="rId18"/>
    <p:sldId id="349" r:id="rId19"/>
    <p:sldId id="350" r:id="rId20"/>
    <p:sldId id="352" r:id="rId21"/>
    <p:sldId id="353" r:id="rId22"/>
    <p:sldId id="354" r:id="rId23"/>
    <p:sldId id="355" r:id="rId24"/>
    <p:sldId id="351" r:id="rId25"/>
    <p:sldId id="960" r:id="rId26"/>
    <p:sldId id="1039" r:id="rId27"/>
    <p:sldId id="1042" r:id="rId28"/>
    <p:sldId id="338" r:id="rId29"/>
    <p:sldId id="961" r:id="rId30"/>
    <p:sldId id="963" r:id="rId31"/>
    <p:sldId id="962" r:id="rId32"/>
    <p:sldId id="951" r:id="rId33"/>
    <p:sldId id="1044" r:id="rId34"/>
    <p:sldId id="1045" r:id="rId35"/>
    <p:sldId id="1013" r:id="rId36"/>
    <p:sldId id="346" r:id="rId37"/>
    <p:sldId id="945" r:id="rId38"/>
    <p:sldId id="946" r:id="rId39"/>
    <p:sldId id="977" r:id="rId40"/>
    <p:sldId id="949" r:id="rId41"/>
    <p:sldId id="1031" r:id="rId42"/>
    <p:sldId id="309" r:id="rId43"/>
    <p:sldId id="307" r:id="rId44"/>
    <p:sldId id="308" r:id="rId45"/>
    <p:sldId id="1033" r:id="rId46"/>
    <p:sldId id="312" r:id="rId47"/>
    <p:sldId id="314" r:id="rId48"/>
    <p:sldId id="315" r:id="rId49"/>
    <p:sldId id="316" r:id="rId50"/>
    <p:sldId id="317" r:id="rId51"/>
    <p:sldId id="435" r:id="rId52"/>
    <p:sldId id="1009" r:id="rId53"/>
    <p:sldId id="1016" r:id="rId54"/>
    <p:sldId id="1017" r:id="rId55"/>
    <p:sldId id="473" r:id="rId56"/>
    <p:sldId id="439" r:id="rId57"/>
    <p:sldId id="399" r:id="rId58"/>
    <p:sldId id="400" r:id="rId59"/>
    <p:sldId id="953" r:id="rId60"/>
    <p:sldId id="455" r:id="rId61"/>
    <p:sldId id="402" r:id="rId62"/>
    <p:sldId id="403" r:id="rId63"/>
    <p:sldId id="404" r:id="rId64"/>
    <p:sldId id="405" r:id="rId65"/>
    <p:sldId id="1020" r:id="rId66"/>
    <p:sldId id="1032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983" r:id="rId76"/>
    <p:sldId id="1019" r:id="rId77"/>
    <p:sldId id="990" r:id="rId78"/>
    <p:sldId id="421" r:id="rId79"/>
    <p:sldId id="422" r:id="rId80"/>
    <p:sldId id="423" r:id="rId81"/>
    <p:sldId id="424" r:id="rId82"/>
    <p:sldId id="425" r:id="rId83"/>
    <p:sldId id="989" r:id="rId84"/>
    <p:sldId id="1021" r:id="rId85"/>
    <p:sldId id="427" r:id="rId86"/>
    <p:sldId id="996" r:id="rId87"/>
    <p:sldId id="1046" r:id="rId88"/>
    <p:sldId id="1024" r:id="rId89"/>
    <p:sldId id="1025" r:id="rId90"/>
    <p:sldId id="431" r:id="rId91"/>
    <p:sldId id="464" r:id="rId92"/>
    <p:sldId id="1026" r:id="rId93"/>
    <p:sldId id="1028" r:id="rId94"/>
    <p:sldId id="1029" r:id="rId95"/>
    <p:sldId id="1030" r:id="rId96"/>
    <p:sldId id="452" r:id="rId97"/>
    <p:sldId id="432" r:id="rId98"/>
    <p:sldId id="1034" r:id="rId99"/>
    <p:sldId id="1035" r:id="rId100"/>
    <p:sldId id="256" r:id="rId101"/>
    <p:sldId id="1036" r:id="rId102"/>
    <p:sldId id="1007" r:id="rId10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9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2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2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10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03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3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7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6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8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2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8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99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6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6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0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0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8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5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81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8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0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6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38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pmath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tertool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lpython.com/courses/understand-list-comprehensions" TargetMode="External"/><Relationship Id="rId4" Type="http://schemas.openxmlformats.org/officeDocument/2006/relationships/hyperlink" Target="https://treyhunner.com/2018/10/asterisks-in-python-what-they-are-and-how-to-use-the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emf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4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6.jpeg"/><Relationship Id="rId5" Type="http://schemas.openxmlformats.org/officeDocument/2006/relationships/image" Target="NULL"/><Relationship Id="rId10" Type="http://schemas.openxmlformats.org/officeDocument/2006/relationships/image" Target="../media/image75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90.png"/><Relationship Id="rId4" Type="http://schemas.openxmlformats.org/officeDocument/2006/relationships/image" Target="../media/image87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6.jpe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4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9.png"/><Relationship Id="rId5" Type="http://schemas.openxmlformats.org/officeDocument/2006/relationships/image" Target="../media/image97.png"/><Relationship Id="rId10" Type="http://schemas.openxmlformats.org/officeDocument/2006/relationships/image" Target="../media/image108.png"/><Relationship Id="rId4" Type="http://schemas.openxmlformats.org/officeDocument/2006/relationships/image" Target="../media/image96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6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ba.pydata.org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5.emf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50.png"/><Relationship Id="rId5" Type="http://schemas.openxmlformats.org/officeDocument/2006/relationships/image" Target="NUL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21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04</a:t>
              </a:r>
            </a:p>
            <a:p>
              <a:pPr algn="ctr"/>
              <a:r>
                <a:rPr lang="en-US" dirty="0"/>
                <a:t>Experimental</a:t>
              </a:r>
            </a:p>
            <a:p>
              <a:pPr algn="ctr"/>
              <a:r>
                <a:rPr lang="en-US" dirty="0"/>
                <a:t>Mathematics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Heron’s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Heron’s Formula</a:t>
            </a:r>
            <a:r>
              <a:rPr lang="en-US" sz="2400" dirty="0"/>
              <a:t> to calculate and display the lengths of every side and the </a:t>
            </a:r>
            <a:r>
              <a:rPr lang="en-US" sz="2400" b="1" dirty="0"/>
              <a:t>area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random triangles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length of each side of each triangle should be a uniformly distributed random integer within </a:t>
            </a:r>
            <a:r>
              <a:rPr lang="en-US" sz="2400" b="1" dirty="0"/>
              <a:t>[1</a:t>
            </a:r>
            <a:r>
              <a:rPr lang="en-US" sz="2400" b="1"/>
              <a:t>, 100]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triangle inequality theorem </a:t>
            </a:r>
            <a:r>
              <a:rPr lang="en-US" sz="2400" dirty="0"/>
              <a:t>to exclude any </a:t>
            </a:r>
            <a:r>
              <a:rPr lang="en-US" sz="2400" i="1" dirty="0"/>
              <a:t>invalid</a:t>
            </a:r>
            <a:r>
              <a:rPr lang="en-US" sz="2400" dirty="0"/>
              <a:t> triangle from your list of 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Include any </a:t>
            </a:r>
            <a:r>
              <a:rPr lang="en-US" sz="2400" b="1" dirty="0">
                <a:solidFill>
                  <a:srgbClr val="FF0000"/>
                </a:solidFill>
              </a:rPr>
              <a:t>degenerate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triangles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your list of 10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7DE48-DB53-4C86-BF12-B092712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" y="453168"/>
            <a:ext cx="7740655" cy="595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441" y="2772341"/>
            <a:ext cx="4000936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Deriving Heron’s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D0FF5-03F5-400C-8922-9E72AC0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87" y="576122"/>
            <a:ext cx="451411" cy="1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9DE1-4582-4B45-A444-17AF6FB5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61" y="791504"/>
            <a:ext cx="131726" cy="13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CB7D4-712E-AD87-493C-FC121770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2" y="3785182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/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1F4A81-5772-0844-F282-B1F7598DAEDF}"/>
              </a:ext>
            </a:extLst>
          </p:cNvPr>
          <p:cNvCxnSpPr/>
          <p:nvPr/>
        </p:nvCxnSpPr>
        <p:spPr>
          <a:xfrm flipH="1">
            <a:off x="3567659" y="4324662"/>
            <a:ext cx="7270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6A715F4-5D00-A4D2-98BD-E223BB513934}"/>
              </a:ext>
            </a:extLst>
          </p:cNvPr>
          <p:cNvSpPr/>
          <p:nvPr/>
        </p:nvSpPr>
        <p:spPr>
          <a:xfrm>
            <a:off x="2656851" y="6069033"/>
            <a:ext cx="388768" cy="28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6353CBB-047C-F9D6-CB4C-616D8F9B3DD5}"/>
              </a:ext>
            </a:extLst>
          </p:cNvPr>
          <p:cNvCxnSpPr>
            <a:cxnSpLocks/>
            <a:stCxn id="3" idx="3"/>
            <a:endCxn id="6" idx="3"/>
          </p:cNvCxnSpPr>
          <p:nvPr/>
        </p:nvCxnSpPr>
        <p:spPr>
          <a:xfrm flipH="1">
            <a:off x="3045619" y="4283170"/>
            <a:ext cx="2715756" cy="1929522"/>
          </a:xfrm>
          <a:prstGeom prst="bentConnector3">
            <a:avLst>
              <a:gd name="adj1" fmla="val -84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679AC-4F3F-01BB-DF72-076D5FD0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4" y="1458912"/>
            <a:ext cx="7933333" cy="48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2423945" y="513899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22221-FD42-83D0-8A16-8C716DFBBEB2}"/>
              </a:ext>
            </a:extLst>
          </p:cNvPr>
          <p:cNvGrpSpPr/>
          <p:nvPr/>
        </p:nvGrpSpPr>
        <p:grpSpPr>
          <a:xfrm>
            <a:off x="2738735" y="53469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D21D23-03D8-0241-FE28-33B1BDFA9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75462-CBA0-E379-CEA1-7A6B1BF6AA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C2051-8428-FCDE-2AF3-9842928DAC75}"/>
              </a:ext>
            </a:extLst>
          </p:cNvPr>
          <p:cNvGrpSpPr/>
          <p:nvPr/>
        </p:nvGrpSpPr>
        <p:grpSpPr>
          <a:xfrm>
            <a:off x="4956865" y="5095258"/>
            <a:ext cx="977713" cy="419681"/>
            <a:chOff x="3715740" y="4859726"/>
            <a:chExt cx="977713" cy="4196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DAA4F-6449-F0B9-5DF1-A71CB3A36044}"/>
                </a:ext>
              </a:extLst>
            </p:cNvPr>
            <p:cNvSpPr txBox="1"/>
            <p:nvPr/>
          </p:nvSpPr>
          <p:spPr>
            <a:xfrm>
              <a:off x="4309995" y="485972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AFB7C4-371A-B41E-41B1-621712F9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740" y="5094741"/>
              <a:ext cx="625078" cy="1846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76CD5-B607-97CF-F330-58F91B1591DF}"/>
              </a:ext>
            </a:extLst>
          </p:cNvPr>
          <p:cNvGrpSpPr/>
          <p:nvPr/>
        </p:nvGrpSpPr>
        <p:grpSpPr>
          <a:xfrm>
            <a:off x="5720069" y="2329719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352D7-2744-DDEB-2F35-CA5949E61B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7634C7-739F-8B07-275F-1E92231AA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49F077-F949-FDE2-4B17-8493BB86BBDA}"/>
              </a:ext>
            </a:extLst>
          </p:cNvPr>
          <p:cNvGrpSpPr/>
          <p:nvPr/>
        </p:nvGrpSpPr>
        <p:grpSpPr>
          <a:xfrm>
            <a:off x="3990903" y="2737736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C9FE-2780-5FA0-BA38-9D0C410B4F5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47431C-094F-AB20-A678-9C174422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C16CE7-7B87-3D2D-4611-ADEE54D6C79C}"/>
              </a:ext>
            </a:extLst>
          </p:cNvPr>
          <p:cNvGrpSpPr/>
          <p:nvPr/>
        </p:nvGrpSpPr>
        <p:grpSpPr>
          <a:xfrm>
            <a:off x="2569407" y="5769999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D09EA-EC56-72B2-FE47-8C81181C67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1F0BC-1675-849C-2909-7E8C58966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9CCC7F-65FE-C6B0-162D-8BA44976A086}"/>
              </a:ext>
            </a:extLst>
          </p:cNvPr>
          <p:cNvGrpSpPr/>
          <p:nvPr/>
        </p:nvGrpSpPr>
        <p:grpSpPr>
          <a:xfrm>
            <a:off x="3975023" y="598719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CF4F6F-3B2C-B5A2-9EF2-7B045BCE50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5EB93D8-4575-00AB-BF81-DAC440F3F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CDA1DC-3C15-7DC4-9E24-15FD7A970D4D}"/>
              </a:ext>
            </a:extLst>
          </p:cNvPr>
          <p:cNvGrpSpPr/>
          <p:nvPr/>
        </p:nvGrpSpPr>
        <p:grpSpPr>
          <a:xfrm>
            <a:off x="5151422" y="3602928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BCC1B3-BC1C-FAFA-AA14-FEF2CABBA1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110562-B1EC-5EFF-A19F-41EF4275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522BB-3720-7479-F37F-DF2799589816}"/>
              </a:ext>
            </a:extLst>
          </p:cNvPr>
          <p:cNvGrpSpPr/>
          <p:nvPr/>
        </p:nvGrpSpPr>
        <p:grpSpPr>
          <a:xfrm>
            <a:off x="4971542" y="295317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1574B-3CEA-8355-A663-1946620B06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F733E5-8CD0-0A0C-E2E5-310DB9106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75A891-C3C5-1DED-2B3D-A8CF95708177}"/>
              </a:ext>
            </a:extLst>
          </p:cNvPr>
          <p:cNvGrpSpPr/>
          <p:nvPr/>
        </p:nvGrpSpPr>
        <p:grpSpPr>
          <a:xfrm>
            <a:off x="4969962" y="4488688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D93810-83B7-B88E-2F39-EA51ADF487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F63A0E9-A848-2D02-A232-40E9F752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30F891-BEF0-FAC9-FC6F-D19C3C94D48B}"/>
              </a:ext>
            </a:extLst>
          </p:cNvPr>
          <p:cNvSpPr/>
          <p:nvPr/>
        </p:nvSpPr>
        <p:spPr>
          <a:xfrm>
            <a:off x="3500577" y="5660232"/>
            <a:ext cx="246964" cy="19568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D24E89-DBE9-1F5E-1913-81B6C1A67636}"/>
              </a:ext>
            </a:extLst>
          </p:cNvPr>
          <p:cNvSpPr/>
          <p:nvPr/>
        </p:nvSpPr>
        <p:spPr>
          <a:xfrm>
            <a:off x="2819400" y="2394042"/>
            <a:ext cx="1932482" cy="19568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5C57E4-B679-7E6C-0657-72786525DC65}"/>
              </a:ext>
            </a:extLst>
          </p:cNvPr>
          <p:cNvSpPr/>
          <p:nvPr/>
        </p:nvSpPr>
        <p:spPr>
          <a:xfrm>
            <a:off x="1358008" y="5438776"/>
            <a:ext cx="173136" cy="20002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9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F212-5FDC-AA9B-BC03-C1B1110F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0" y="1888055"/>
            <a:ext cx="2200000" cy="2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5EEC5-A1B6-429F-110D-AE6E363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2" y="4969945"/>
            <a:ext cx="4390476" cy="12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B285FB5-68EE-662A-C70D-2766C2446545}"/>
              </a:ext>
            </a:extLst>
          </p:cNvPr>
          <p:cNvSpPr/>
          <p:nvPr/>
        </p:nvSpPr>
        <p:spPr>
          <a:xfrm>
            <a:off x="2640686" y="5662534"/>
            <a:ext cx="1818887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6AD25-84B6-3393-FA61-49AEDEA6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55" y="1892460"/>
            <a:ext cx="2395595" cy="239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8FDDC-EF13-A6FB-F27D-C7230BA05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40" y="1888055"/>
            <a:ext cx="2515905" cy="2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My first calculator back in 1977 could only add, subtract, multiply, and divide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a 6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grader, I had heard of “Square Roots”, and I knew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1977</m:t>
                        </m:r>
                      </m:e>
                    </m:ra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can we find the square root of a number using only 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elementary</a:t>
                </a:r>
                <a:r>
                  <a:rPr lang="en-US" sz="2400" dirty="0"/>
                  <a:t>         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+, -, *, /</a:t>
                </a:r>
                <a:r>
                  <a:rPr lang="en-US" sz="2400" dirty="0"/>
                  <a:t>) operations?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 had solved that </a:t>
                </a:r>
                <a:r>
                  <a:rPr lang="en-US" sz="2400" b="1" dirty="0"/>
                  <a:t>313</a:t>
                </a:r>
                <a:r>
                  <a:rPr lang="en-US" sz="2400" dirty="0"/>
                  <a:t> years before 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  <a:blipFill>
                <a:blip r:embed="rId3"/>
                <a:stretch>
                  <a:fillRect l="-1553" t="-1854" r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8" y="1890713"/>
            <a:ext cx="2200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Newton’s method for calculating the square root of any real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involves keeping track of "low end” and “high end” brackets which get successively closer to the actual root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start with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000" dirty="0"/>
                  <a:t>= 0 and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000" dirty="0"/>
                  <a:t>= </a:t>
                </a:r>
                <a:r>
                  <a:rPr lang="en-US" sz="2000" b="1" dirty="0"/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process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brackets inward</a:t>
                </a:r>
                <a:r>
                  <a:rPr lang="en-US" sz="2000" dirty="0"/>
                  <a:t> keeping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𝑙𝑜𝑤𝐸𝑛𝑑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1" baseline="30000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each loop iteration, our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of the current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400" dirty="0"/>
                  <a:t>&amp;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400" dirty="0"/>
                  <a:t>brackets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&gt;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</a:t>
                </a:r>
                <a:r>
                  <a:rPr lang="en-US" sz="2000" dirty="0"/>
                  <a:t> down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i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Alternatively,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&lt;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</a:t>
                </a:r>
                <a:r>
                  <a:rPr lang="en-US" sz="2000" dirty="0"/>
                  <a:t> up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Stop when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𝑒𝑠𝑡𝑖𝑚𝑎𝑡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  <a:blipFill>
                <a:blip r:embed="rId2"/>
                <a:stretch>
                  <a:fillRect l="-1063" t="-1961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E8C99-024B-4160-8434-9BFEADC1A87D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828081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8069888" y="351868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7784652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4118458" y="3509509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4571998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blipFill>
                <a:blip r:embed="rId6"/>
                <a:stretch>
                  <a:fillRect l="-3475" t="-4348" r="-3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874A10-D9F1-41DB-89FB-B8B38D6446B4}"/>
              </a:ext>
            </a:extLst>
          </p:cNvPr>
          <p:cNvSpPr txBox="1"/>
          <p:nvPr/>
        </p:nvSpPr>
        <p:spPr>
          <a:xfrm>
            <a:off x="6073298" y="5013422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600.25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E85A31-AFC9-4612-86BE-E719933A387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20717" y="3703355"/>
            <a:ext cx="3249171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6B4A672-5EFD-47C3-9129-6AF2AB178AE7}"/>
              </a:ext>
            </a:extLst>
          </p:cNvPr>
          <p:cNvSpPr/>
          <p:nvPr/>
        </p:nvSpPr>
        <p:spPr>
          <a:xfrm>
            <a:off x="2809037" y="2765146"/>
            <a:ext cx="1192364" cy="301790"/>
          </a:xfrm>
          <a:prstGeom prst="wedgeRectCallout">
            <a:avLst>
              <a:gd name="adj1" fmla="val 87757"/>
              <a:gd name="adj2" fmla="val 843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4302010C-D333-4759-A045-C1E92467D038}"/>
              </a:ext>
            </a:extLst>
          </p:cNvPr>
          <p:cNvSpPr/>
          <p:nvPr/>
        </p:nvSpPr>
        <p:spPr>
          <a:xfrm>
            <a:off x="6048668" y="2092628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9B2CE3-7D08-46D8-A1F9-0D3F5BEF70F7}"/>
              </a:ext>
            </a:extLst>
          </p:cNvPr>
          <p:cNvCxnSpPr>
            <a:cxnSpLocks/>
          </p:cNvCxnSpPr>
          <p:nvPr/>
        </p:nvCxnSpPr>
        <p:spPr>
          <a:xfrm flipH="1" flipV="1">
            <a:off x="6048668" y="5013423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13" grpId="0"/>
      <p:bldP spid="28" grpId="0"/>
      <p:bldP spid="33" grpId="0"/>
      <p:bldP spid="34" grpId="0"/>
      <p:bldP spid="35" grpId="0"/>
      <p:bldP spid="45" grpId="0" animBg="1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4593949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4249530" y="34820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4097793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2267712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2721253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=150.0625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47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150.0625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blipFill>
                <a:blip r:embed="rId7"/>
                <a:stretch>
                  <a:fillRect l="-3529" r="-313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>
            <a:off x="3013862" y="3666701"/>
            <a:ext cx="135811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46FA97-7430-4A00-A62A-E8E8669A323C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124C5C-E058-4670-AEAC-E38BF3B96AD6}"/>
              </a:ext>
            </a:extLst>
          </p:cNvPr>
          <p:cNvSpPr txBox="1"/>
          <p:nvPr/>
        </p:nvSpPr>
        <p:spPr>
          <a:xfrm>
            <a:off x="4572000" y="4979813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8CF846-2F0E-45BE-B595-64585A710FA8}"/>
              </a:ext>
            </a:extLst>
          </p:cNvPr>
          <p:cNvCxnSpPr>
            <a:cxnSpLocks/>
          </p:cNvCxnSpPr>
          <p:nvPr/>
        </p:nvCxnSpPr>
        <p:spPr>
          <a:xfrm flipH="1" flipV="1">
            <a:off x="4547370" y="4979814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3" grpId="0"/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272126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267722" y="3482035"/>
            <a:ext cx="90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1794552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6.125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=37.515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blipFill>
                <a:blip r:embed="rId6"/>
                <a:stretch>
                  <a:fillRect l="-2847" t="-4348" r="-32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37.515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 flipH="1">
            <a:off x="938214" y="3663044"/>
            <a:ext cx="5714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49607E-32AB-4FD6-80E4-CBC7495C19EF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92A9D-CCF8-4401-B9A2-69DD95B9BBBD}"/>
              </a:ext>
            </a:extLst>
          </p:cNvPr>
          <p:cNvSpPr txBox="1"/>
          <p:nvPr/>
        </p:nvSpPr>
        <p:spPr>
          <a:xfrm>
            <a:off x="3379623" y="4836666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</a:t>
            </a:r>
            <a:r>
              <a:rPr lang="en-US" i="1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low</a:t>
            </a:r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DC96BE-CF34-49CF-AEAF-DB9EEADCDBC5}"/>
              </a:ext>
            </a:extLst>
          </p:cNvPr>
          <p:cNvCxnSpPr>
            <a:cxnSpLocks/>
          </p:cNvCxnSpPr>
          <p:nvPr/>
        </p:nvCxnSpPr>
        <p:spPr>
          <a:xfrm flipH="1" flipV="1">
            <a:off x="3354993" y="4836667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D615A03C-6B07-40C7-B8CC-CB8BC1617603}"/>
              </a:ext>
            </a:extLst>
          </p:cNvPr>
          <p:cNvSpPr/>
          <p:nvPr/>
        </p:nvSpPr>
        <p:spPr>
          <a:xfrm>
            <a:off x="681270" y="5171211"/>
            <a:ext cx="1656885" cy="893677"/>
          </a:xfrm>
          <a:prstGeom prst="wedgeRectCallout">
            <a:avLst>
              <a:gd name="adj1" fmla="val 19442"/>
              <a:gd name="adj2" fmla="val -13511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lowEnd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up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3103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9" grpId="0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E38939-ABBD-4528-89B8-273AD4F3C586}"/>
              </a:ext>
            </a:extLst>
          </p:cNvPr>
          <p:cNvGrpSpPr/>
          <p:nvPr/>
        </p:nvGrpSpPr>
        <p:grpSpPr>
          <a:xfrm>
            <a:off x="1789560" y="3035807"/>
            <a:ext cx="931700" cy="438912"/>
            <a:chOff x="1789560" y="3035807"/>
            <a:chExt cx="931700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7212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801883" y="3869570"/>
            <a:ext cx="90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371350" y="3474439"/>
            <a:ext cx="7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64447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554288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55408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9.1875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=84.410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blipFill>
                <a:blip r:embed="rId6"/>
                <a:stretch>
                  <a:fillRect l="-2318" t="-4348" r="-2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84.410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708934" y="3659105"/>
            <a:ext cx="371991" cy="395131"/>
          </a:xfrm>
          <a:prstGeom prst="bentConnector3">
            <a:avLst>
              <a:gd name="adj1" fmla="val 161453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306FEE-A0D4-4C94-81ED-A2AAEF0548E8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FA3C8-3AA9-4AA2-88C2-2E4EA1292E5A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C2B0A-76AC-477F-A38A-7E732E57A0C8}"/>
              </a:ext>
            </a:extLst>
          </p:cNvPr>
          <p:cNvSpPr txBox="1"/>
          <p:nvPr/>
        </p:nvSpPr>
        <p:spPr>
          <a:xfrm>
            <a:off x="3933129" y="5254824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B2D742-A4B7-4E78-87BE-DC1510E0E51E}"/>
              </a:ext>
            </a:extLst>
          </p:cNvPr>
          <p:cNvCxnSpPr>
            <a:cxnSpLocks/>
          </p:cNvCxnSpPr>
          <p:nvPr/>
        </p:nvCxnSpPr>
        <p:spPr>
          <a:xfrm flipH="1" flipV="1">
            <a:off x="3908499" y="5254825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A833699-5BFA-4D10-B852-D93A1EE93D4E}"/>
              </a:ext>
            </a:extLst>
          </p:cNvPr>
          <p:cNvSpPr/>
          <p:nvPr/>
        </p:nvSpPr>
        <p:spPr>
          <a:xfrm>
            <a:off x="4770433" y="2682282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2260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00B050"/>
                </a:solidFill>
              </a:rPr>
              <a:t>Euclid's Greatest Common Divisor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(GCD) function using while(), if(), and tuples</a:t>
            </a:r>
          </a:p>
          <a:p>
            <a:r>
              <a:rPr lang="en-US" sz="2400" dirty="0"/>
              <a:t>Generate </a:t>
            </a:r>
            <a:r>
              <a:rPr lang="en-US" sz="2400" b="1" dirty="0"/>
              <a:t>pseudo-random</a:t>
            </a:r>
            <a:r>
              <a:rPr lang="en-US" sz="2400" dirty="0"/>
              <a:t> integers </a:t>
            </a:r>
            <a:r>
              <a:rPr lang="en-US" sz="2400" b="1" dirty="0">
                <a:solidFill>
                  <a:srgbClr val="0070C0"/>
                </a:solidFill>
              </a:rPr>
              <a:t>randint()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rgbClr val="FF0000"/>
                </a:solidFill>
              </a:rPr>
              <a:t>Heron's Formula </a:t>
            </a:r>
            <a:r>
              <a:rPr lang="en-US" sz="2400" dirty="0"/>
              <a:t>to calculate the area of a triangle from the lengths of three random side lengths</a:t>
            </a:r>
          </a:p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7030A0"/>
                </a:solidFill>
              </a:rPr>
              <a:t>Newton's Method</a:t>
            </a:r>
            <a:r>
              <a:rPr lang="en-US" sz="2400" dirty="0"/>
              <a:t> to numerically estimate the square root of a large (100 digit) integer</a:t>
            </a:r>
          </a:p>
          <a:p>
            <a:r>
              <a:rPr lang="en-US" sz="2400" dirty="0"/>
              <a:t>Write code to </a:t>
            </a:r>
            <a:r>
              <a:rPr lang="en-US" sz="2400" b="1" dirty="0"/>
              <a:t>factor</a:t>
            </a:r>
            <a:r>
              <a:rPr lang="en-US" sz="2400" dirty="0"/>
              <a:t> quadratic polynomials</a:t>
            </a:r>
          </a:p>
          <a:p>
            <a:r>
              <a:rPr lang="en-US" sz="2400" dirty="0"/>
              <a:t>Perform experimental computational mathematics </a:t>
            </a:r>
            <a:r>
              <a:rPr lang="en-US" sz="2400" b="1" dirty="0">
                <a:solidFill>
                  <a:srgbClr val="0070C0"/>
                </a:solidFill>
              </a:rPr>
              <a:t>(ECM)</a:t>
            </a:r>
            <a:r>
              <a:rPr lang="en-US" sz="2400" dirty="0"/>
              <a:t> analyzing Euler's Random Straws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30C1E0-7858-48FC-8EF3-B34792B65DD2}"/>
              </a:ext>
            </a:extLst>
          </p:cNvPr>
          <p:cNvGrpSpPr/>
          <p:nvPr/>
        </p:nvGrpSpPr>
        <p:grpSpPr>
          <a:xfrm>
            <a:off x="1789560" y="3035807"/>
            <a:ext cx="463529" cy="438912"/>
            <a:chOff x="1789560" y="3035807"/>
            <a:chExt cx="463529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253089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477514" y="3904079"/>
            <a:ext cx="107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7.65625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151895" y="3474439"/>
            <a:ext cx="8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05924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075333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</p:cNvCxnSpPr>
          <p:nvPr/>
        </p:nvCxnSpPr>
        <p:spPr>
          <a:xfrm>
            <a:off x="2021324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7.65625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=58.618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16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58.618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550499" y="3659105"/>
            <a:ext cx="449899" cy="429640"/>
          </a:xfrm>
          <a:prstGeom prst="bentConnector3">
            <a:avLst>
              <a:gd name="adj1" fmla="val 150811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/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With each iteration we are closing in on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</m:ra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blipFill>
                <a:blip r:embed="rId8"/>
                <a:stretch>
                  <a:fillRect l="-2671" t="-3846" r="-207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6A5591-8A5E-4243-A7C4-3CA5759F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657" y="4076521"/>
            <a:ext cx="1865986" cy="1684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3113F-5518-47FE-9D76-50DB058170C9}"/>
              </a:ext>
            </a:extLst>
          </p:cNvPr>
          <p:cNvSpPr txBox="1"/>
          <p:nvPr/>
        </p:nvSpPr>
        <p:spPr>
          <a:xfrm>
            <a:off x="6489229" y="5773394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 (1642-1726)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FDD65-028F-439D-B207-8A8F237631FD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836BE-3B12-4A7A-8AA8-440D108874DE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2B5BE-7598-4918-8263-77A9BC958B84}"/>
              </a:ext>
            </a:extLst>
          </p:cNvPr>
          <p:cNvSpPr txBox="1"/>
          <p:nvPr/>
        </p:nvSpPr>
        <p:spPr>
          <a:xfrm>
            <a:off x="3702523" y="5262201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B3232F-87C4-45B8-8617-BC319577B0EF}"/>
              </a:ext>
            </a:extLst>
          </p:cNvPr>
          <p:cNvCxnSpPr>
            <a:cxnSpLocks/>
          </p:cNvCxnSpPr>
          <p:nvPr/>
        </p:nvCxnSpPr>
        <p:spPr>
          <a:xfrm flipH="1" flipV="1">
            <a:off x="3677893" y="5262202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7391-85AE-4FAA-BBC5-4FB3C6FFD499}"/>
              </a:ext>
            </a:extLst>
          </p:cNvPr>
          <p:cNvSpPr/>
          <p:nvPr/>
        </p:nvSpPr>
        <p:spPr>
          <a:xfrm>
            <a:off x="1591934" y="4457139"/>
            <a:ext cx="836712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75A42A6-1AD5-4A7E-BAB8-9AF2EA976242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rot="5400000" flipH="1" flipV="1">
            <a:off x="1523912" y="4804242"/>
            <a:ext cx="556482" cy="41627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804345-B5BD-4B39-A1E9-1CB5BD17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3" y="1591896"/>
            <a:ext cx="7415614" cy="4764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1CB8E-7107-4732-9C30-E89DE72783D1}"/>
              </a:ext>
            </a:extLst>
          </p:cNvPr>
          <p:cNvCxnSpPr>
            <a:cxnSpLocks/>
          </p:cNvCxnSpPr>
          <p:nvPr/>
        </p:nvCxnSpPr>
        <p:spPr>
          <a:xfrm flipH="1">
            <a:off x="3325763" y="1993900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2F8A6-861D-49FE-ADE8-9E1BFA72E945}"/>
              </a:ext>
            </a:extLst>
          </p:cNvPr>
          <p:cNvCxnSpPr>
            <a:cxnSpLocks/>
          </p:cNvCxnSpPr>
          <p:nvPr/>
        </p:nvCxnSpPr>
        <p:spPr>
          <a:xfrm flipH="1">
            <a:off x="3325762" y="221225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FA9D-2627-4799-92C6-0DE83822323C}"/>
              </a:ext>
            </a:extLst>
          </p:cNvPr>
          <p:cNvCxnSpPr>
            <a:cxnSpLocks/>
          </p:cNvCxnSpPr>
          <p:nvPr/>
        </p:nvCxnSpPr>
        <p:spPr>
          <a:xfrm flipH="1">
            <a:off x="3325761" y="2648974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D5776-D728-458C-989C-FAC3832933F4}"/>
              </a:ext>
            </a:extLst>
          </p:cNvPr>
          <p:cNvCxnSpPr>
            <a:cxnSpLocks/>
          </p:cNvCxnSpPr>
          <p:nvPr/>
        </p:nvCxnSpPr>
        <p:spPr>
          <a:xfrm flipH="1">
            <a:off x="3325760" y="288146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46D904-F07A-4985-AA37-09E282027741}"/>
              </a:ext>
            </a:extLst>
          </p:cNvPr>
          <p:cNvCxnSpPr>
            <a:cxnSpLocks/>
          </p:cNvCxnSpPr>
          <p:nvPr/>
        </p:nvCxnSpPr>
        <p:spPr>
          <a:xfrm flipH="1">
            <a:off x="3325760" y="3332729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06A752-DFA9-432D-9528-CCAF66E6C36D}"/>
              </a:ext>
            </a:extLst>
          </p:cNvPr>
          <p:cNvCxnSpPr>
            <a:cxnSpLocks/>
          </p:cNvCxnSpPr>
          <p:nvPr/>
        </p:nvCxnSpPr>
        <p:spPr>
          <a:xfrm flipH="1">
            <a:off x="2116394" y="2430616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5F2EED-20C6-47A7-BB76-E28C81041FBC}"/>
              </a:ext>
            </a:extLst>
          </p:cNvPr>
          <p:cNvCxnSpPr>
            <a:cxnSpLocks/>
          </p:cNvCxnSpPr>
          <p:nvPr/>
        </p:nvCxnSpPr>
        <p:spPr>
          <a:xfrm flipH="1">
            <a:off x="2116394" y="3107303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280A9-3DFA-4AD6-B150-9D49A120B95D}"/>
              </a:ext>
            </a:extLst>
          </p:cNvPr>
          <p:cNvSpPr/>
          <p:nvPr/>
        </p:nvSpPr>
        <p:spPr>
          <a:xfrm>
            <a:off x="6186928" y="6135329"/>
            <a:ext cx="862801" cy="2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321A3-EBFD-4657-9D2C-82C9A08E8ADA}"/>
              </a:ext>
            </a:extLst>
          </p:cNvPr>
          <p:cNvCxnSpPr>
            <a:cxnSpLocks/>
          </p:cNvCxnSpPr>
          <p:nvPr/>
        </p:nvCxnSpPr>
        <p:spPr>
          <a:xfrm flipH="1">
            <a:off x="4572000" y="6237649"/>
            <a:ext cx="165040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Newton’s 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the square root of a given </a:t>
                </a:r>
                <a:r>
                  <a:rPr lang="en-US" sz="2400" b="1" dirty="0"/>
                  <a:t>x</a:t>
                </a:r>
                <a:r>
                  <a:rPr lang="en-US" sz="2400" dirty="0"/>
                  <a:t>, using only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elementary (+, -, *, /) </a:t>
                </a:r>
                <a:r>
                  <a:rPr lang="en-US" sz="2400" dirty="0"/>
                  <a:t>operations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Newton’s method to display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𝟏𝟔𝟖𝟗𝟐𝟑</m:t>
                        </m:r>
                      </m:e>
                    </m:rad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𝑒𝑠𝑡𝑖𝑚𝑎𝑡𝑒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h𝑖𝑔h𝐸𝑛𝑑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𝑙𝑜𝑤𝐸𝑛𝑑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h𝑖𝑔h𝐸𝑛𝑑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down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𝑙𝑜𝑤𝐸𝑛𝑑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up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4483B-F7E0-A81D-1F1B-36F45251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7" y="408140"/>
            <a:ext cx="4450425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970965" y="1919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457663" y="2031588"/>
            <a:ext cx="3066172" cy="338339"/>
          </a:xfrm>
          <a:prstGeom prst="bentConnector3">
            <a:avLst>
              <a:gd name="adj1" fmla="val 84956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19614" y="2291534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091149" y="2403453"/>
            <a:ext cx="2432686" cy="8164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921896" y="3931625"/>
            <a:ext cx="1911246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</a:t>
            </a:r>
            <a:r>
              <a:rPr lang="en-US" i="1" dirty="0"/>
              <a:t>containing</a:t>
            </a:r>
            <a:r>
              <a:rPr lang="en-US" dirty="0"/>
              <a:t>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33142" y="4184846"/>
            <a:ext cx="2562308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3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17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4483B-F7E0-A81D-1F1B-36F45251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7" y="408140"/>
            <a:ext cx="4450425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970965" y="1919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457663" y="2031588"/>
            <a:ext cx="3066172" cy="338339"/>
          </a:xfrm>
          <a:prstGeom prst="bentConnector3">
            <a:avLst>
              <a:gd name="adj1" fmla="val 84956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19614" y="2291534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091149" y="2403453"/>
            <a:ext cx="2432686" cy="8164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921896" y="3931625"/>
            <a:ext cx="1911246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</a:t>
            </a:r>
            <a:r>
              <a:rPr lang="en-US" i="1" dirty="0"/>
              <a:t>containing</a:t>
            </a:r>
            <a:r>
              <a:rPr lang="en-US" dirty="0"/>
              <a:t>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33142" y="4184846"/>
            <a:ext cx="2562308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85D69D-D87F-BB17-916D-8A525DCF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77" y="5090758"/>
            <a:ext cx="2371844" cy="9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9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program to calculate the </a:t>
                </a:r>
                <a:r>
                  <a:rPr lang="en-US" sz="2400" b="1" dirty="0"/>
                  <a:t>square root </a:t>
                </a:r>
                <a:r>
                  <a:rPr lang="en-US" sz="2400" dirty="0"/>
                  <a:t>of a number with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100</a:t>
                </a:r>
                <a:r>
                  <a:rPr lang="en-US" sz="2400" dirty="0"/>
                  <a:t> digits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number is </a:t>
                </a:r>
                <a:r>
                  <a:rPr lang="en-US" sz="2000" b="1" dirty="0"/>
                  <a:t>bigger</a:t>
                </a:r>
                <a:r>
                  <a:rPr lang="en-US" sz="2000" dirty="0"/>
                  <a:t> than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googol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program </a:t>
                </a:r>
                <a:r>
                  <a:rPr lang="en-US" sz="2000" u="sng" dirty="0"/>
                  <a:t>can still</a:t>
                </a:r>
                <a:r>
                  <a:rPr lang="en-US" sz="2000" dirty="0"/>
                  <a:t> use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Newton’s method</a:t>
                </a:r>
                <a:r>
                  <a:rPr lang="en-US" sz="2000" dirty="0"/>
                  <a:t> to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Python packages that allows us to deal with arbitrarily large numbers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beauty of Python is how easily you can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other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party packages into your code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install packages into our activated Python virtual environment using the command "</a:t>
                </a:r>
                <a:r>
                  <a:rPr lang="en-US" sz="2000" b="1" dirty="0"/>
                  <a:t>conda install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package_name</a:t>
                </a:r>
                <a:r>
                  <a:rPr lang="en-US" sz="2000" i="1" dirty="0"/>
                  <a:t>"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All the packages used in this workshop are listed in the </a:t>
                </a:r>
                <a:r>
                  <a:rPr lang="en-US" sz="2000" b="1" dirty="0"/>
                  <a:t>shell script </a:t>
                </a:r>
                <a:r>
                  <a:rPr lang="en-US" sz="2000" dirty="0"/>
                  <a:t>for your operating system in the </a:t>
                </a:r>
                <a:r>
                  <a:rPr lang="en-US" sz="2000" b="1" dirty="0"/>
                  <a:t>/installers</a:t>
                </a:r>
                <a:r>
                  <a:rPr lang="en-US" sz="2000" dirty="0"/>
                  <a:t> subdirectory</a:t>
                </a:r>
                <a:endParaRPr lang="en-US" sz="20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82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very good package to use for large numbers is </a:t>
            </a:r>
            <a:r>
              <a:rPr lang="en-US" sz="2400" b="1" dirty="0" err="1">
                <a:solidFill>
                  <a:srgbClr val="7030A0"/>
                </a:solidFill>
              </a:rPr>
              <a:t>mpmath</a:t>
            </a:r>
            <a:endParaRPr lang="en-US" sz="24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provides a "drop-in" replacement for </a:t>
            </a:r>
            <a:r>
              <a:rPr lang="en-US" sz="2000" b="1" dirty="0"/>
              <a:t>int</a:t>
            </a:r>
            <a:r>
              <a:rPr lang="en-US" sz="2000" dirty="0"/>
              <a:t> and </a:t>
            </a:r>
            <a:r>
              <a:rPr lang="en-US" sz="2000" b="1" dirty="0"/>
              <a:t>float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don't have to learn a lot of new things to use this package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more information see </a:t>
            </a:r>
            <a:r>
              <a:rPr lang="en-US" sz="2000" dirty="0">
                <a:hlinkClick r:id="rId3"/>
              </a:rPr>
              <a:t>https://mpmath.org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86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8511F-5D71-16D0-BB41-8801A4D1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6" y="1906312"/>
            <a:ext cx="7013389" cy="4450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Python Package Index (</a:t>
            </a:r>
            <a:r>
              <a:rPr lang="en-US" sz="3200" dirty="0" err="1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https://pypi.org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2003605" y="4130606"/>
            <a:ext cx="1159320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E073D-A38A-4D02-8F97-CBD50006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32" y="1887723"/>
            <a:ext cx="4724336" cy="452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https://mpmath.org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5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EDAF6-FAAF-B726-E60A-ED4C1292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809" y="1905190"/>
            <a:ext cx="4952381" cy="30476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7C2A55D-745B-51EF-7B64-6F7CE12B8794}"/>
              </a:ext>
            </a:extLst>
          </p:cNvPr>
          <p:cNvGrpSpPr/>
          <p:nvPr/>
        </p:nvGrpSpPr>
        <p:grpSpPr>
          <a:xfrm>
            <a:off x="5711098" y="248304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820677B-2038-507F-F779-7B771487D7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DA14DD-7805-8BC9-3720-44ED117A7D0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3A9202-D361-6657-E19F-507EEB86141F}"/>
              </a:ext>
            </a:extLst>
          </p:cNvPr>
          <p:cNvGrpSpPr/>
          <p:nvPr/>
        </p:nvGrpSpPr>
        <p:grpSpPr>
          <a:xfrm>
            <a:off x="3892985" y="2936211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93AA23-5098-5B1C-955A-FD4B16BED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4C7FA7-8135-169B-4D50-1C4810B4882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37824A-8D3B-25D5-0B94-7145AA96C137}"/>
              </a:ext>
            </a:extLst>
          </p:cNvPr>
          <p:cNvGrpSpPr/>
          <p:nvPr/>
        </p:nvGrpSpPr>
        <p:grpSpPr>
          <a:xfrm>
            <a:off x="6967791" y="356561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12B0FD-C26C-2948-0A2E-6FC257C206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7A718C3-C1BC-C165-054A-A69CB38FD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86C015-70D2-49A5-549F-64402FBA97C0}"/>
              </a:ext>
            </a:extLst>
          </p:cNvPr>
          <p:cNvGrpSpPr/>
          <p:nvPr/>
        </p:nvGrpSpPr>
        <p:grpSpPr>
          <a:xfrm>
            <a:off x="4777863" y="4239245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00A5CB-8C31-6F32-D85C-40E9140A7A4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273BE8-711F-A7EB-FA52-7732CE4FF8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F16EEA-44CF-B682-145F-4A07D0F2A6DD}"/>
              </a:ext>
            </a:extLst>
          </p:cNvPr>
          <p:cNvGrpSpPr/>
          <p:nvPr/>
        </p:nvGrpSpPr>
        <p:grpSpPr>
          <a:xfrm>
            <a:off x="4972281" y="4457402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FC7F08-5FDB-FDD3-061C-0B2233C01DE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319DC6-7698-EA02-C690-1CF7F89C1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76B00-DC37-039D-4F8F-ABC321108779}"/>
              </a:ext>
            </a:extLst>
          </p:cNvPr>
          <p:cNvSpPr/>
          <p:nvPr/>
        </p:nvSpPr>
        <p:spPr>
          <a:xfrm>
            <a:off x="3028013" y="2548328"/>
            <a:ext cx="981856" cy="25483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BF07C8-0B5E-BE96-F3EA-DC82607D7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825" y="5142505"/>
            <a:ext cx="5122348" cy="12528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3E5101D-332F-80E9-B15C-CC3E4C995C6F}"/>
              </a:ext>
            </a:extLst>
          </p:cNvPr>
          <p:cNvSpPr/>
          <p:nvPr/>
        </p:nvSpPr>
        <p:spPr>
          <a:xfrm>
            <a:off x="5610466" y="3626724"/>
            <a:ext cx="1307066" cy="25483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34FB98-D665-9593-6F51-1AE99B325AEF}"/>
              </a:ext>
            </a:extLst>
          </p:cNvPr>
          <p:cNvSpPr txBox="1"/>
          <p:nvPr/>
        </p:nvSpPr>
        <p:spPr>
          <a:xfrm>
            <a:off x="1828799" y="1413268"/>
            <a:ext cx="548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Type Hinting is </a:t>
            </a:r>
            <a:r>
              <a:rPr lang="en-US" u="sng" dirty="0"/>
              <a:t>currently</a:t>
            </a:r>
            <a:r>
              <a:rPr lang="en-US" dirty="0"/>
              <a:t> a </a:t>
            </a:r>
            <a:r>
              <a:rPr lang="en-US" b="1" dirty="0">
                <a:solidFill>
                  <a:srgbClr val="FF0000"/>
                </a:solidFill>
              </a:rPr>
              <a:t>HOT MESS</a:t>
            </a:r>
            <a:r>
              <a:rPr lang="en-US" dirty="0"/>
              <a:t> in Python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903D56-D866-81D5-A68E-C5FF1F634154}"/>
              </a:ext>
            </a:extLst>
          </p:cNvPr>
          <p:cNvSpPr/>
          <p:nvPr/>
        </p:nvSpPr>
        <p:spPr>
          <a:xfrm>
            <a:off x="4583958" y="4535201"/>
            <a:ext cx="383458" cy="19596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a functional programming style looking for any violations of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Goldbach's Conjecture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Continued Fractions</a:t>
                </a:r>
                <a:r>
                  <a:rPr lang="en-US" sz="2400" dirty="0"/>
                  <a:t> in nature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three types of CFs:  1) finite, 2) infinite with repeating </a:t>
                </a:r>
                <a:r>
                  <a:rPr lang="en-US" sz="2400" i="1" u="sng" dirty="0"/>
                  <a:t>sequence</a:t>
                </a:r>
                <a:r>
                  <a:rPr lang="en-US" sz="2400" dirty="0"/>
                  <a:t>, 3) infinite with repeating </a:t>
                </a:r>
                <a:r>
                  <a:rPr lang="en-US" sz="2400" i="1" u="sng" dirty="0"/>
                  <a:t>pattern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generate</a:t>
                </a:r>
                <a:r>
                  <a:rPr lang="en-US" sz="2400" dirty="0"/>
                  <a:t> a generalized CF for a real number, and how to </a:t>
                </a:r>
                <a:r>
                  <a:rPr lang="en-US" sz="2400" b="1" dirty="0"/>
                  <a:t>expand</a:t>
                </a:r>
                <a:r>
                  <a:rPr lang="en-US" sz="2400" dirty="0"/>
                  <a:t> that CF to produce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convergents</a:t>
                </a:r>
                <a:r>
                  <a:rPr lang="en-US" sz="2400" dirty="0"/>
                  <a:t> of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the hidden underlying simplicity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generalized continued fraction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CFs as they relate to solutions for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Pell’s Equation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3"/>
                <a:stretch>
                  <a:fillRect l="-1005" t="-1882" r="-386" b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1605E-7729-0AA2-C927-71C58AAB4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05" y="1628719"/>
            <a:ext cx="5876190" cy="40952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5F507FF-00CF-3518-5F7A-B671727F9B6B}"/>
              </a:ext>
            </a:extLst>
          </p:cNvPr>
          <p:cNvGrpSpPr/>
          <p:nvPr/>
        </p:nvGrpSpPr>
        <p:grpSpPr>
          <a:xfrm>
            <a:off x="5317052" y="186489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0B9048E-1430-9B8C-C203-69A8707FA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BB94C3-8378-6019-7450-536036A8218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D3E94C-C8A3-3D92-263E-16839B176F96}"/>
              </a:ext>
            </a:extLst>
          </p:cNvPr>
          <p:cNvGrpSpPr/>
          <p:nvPr/>
        </p:nvGrpSpPr>
        <p:grpSpPr>
          <a:xfrm>
            <a:off x="3337217" y="229088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85B135-FC17-61E2-9065-73FAD33DA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E12AA-F6B0-3705-100D-0EA96CDD4C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56E0B1-021A-2B98-1272-8EDB6D8E58D8}"/>
              </a:ext>
            </a:extLst>
          </p:cNvPr>
          <p:cNvGrpSpPr/>
          <p:nvPr/>
        </p:nvGrpSpPr>
        <p:grpSpPr>
          <a:xfrm>
            <a:off x="2535246" y="250833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A01B1C-E73E-2539-FEE0-88E376F2F6C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2E21E31-E533-A554-766F-8E0064E16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CE0963-17C1-07DE-612D-EC18D53A701C}"/>
              </a:ext>
            </a:extLst>
          </p:cNvPr>
          <p:cNvGrpSpPr/>
          <p:nvPr/>
        </p:nvGrpSpPr>
        <p:grpSpPr>
          <a:xfrm>
            <a:off x="7378201" y="280804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E09EB9-0B4E-501B-E4C1-6E563BA3B6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AC35B12-8996-F6B7-5334-456B1BF2C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606DE3-1549-3870-6E86-3FBFAB68E979}"/>
              </a:ext>
            </a:extLst>
          </p:cNvPr>
          <p:cNvGrpSpPr/>
          <p:nvPr/>
        </p:nvGrpSpPr>
        <p:grpSpPr>
          <a:xfrm>
            <a:off x="2535246" y="3165964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B12C4C-D9B3-DFDC-277C-A8B4AE46E7D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636A927-62D5-6188-73FB-7E7B3C671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79EAB2-7B36-EA83-7B5C-185BDC5AB94C}"/>
              </a:ext>
            </a:extLst>
          </p:cNvPr>
          <p:cNvGrpSpPr/>
          <p:nvPr/>
        </p:nvGrpSpPr>
        <p:grpSpPr>
          <a:xfrm>
            <a:off x="5706792" y="42469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9C42B-D5B6-95E7-6845-15E5C5A2359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D11865-0569-0638-905D-E3F97E318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2BDD24-2129-B413-A7BC-263BF44377CC}"/>
              </a:ext>
            </a:extLst>
          </p:cNvPr>
          <p:cNvGrpSpPr/>
          <p:nvPr/>
        </p:nvGrpSpPr>
        <p:grpSpPr>
          <a:xfrm>
            <a:off x="4635196" y="38058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F2FC6E-686D-D9CE-E59F-5A21993FF8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FD2C107-CB47-8C5F-CBA6-9B1ED0304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04A22A-A1C7-8731-ACAF-7E1AF5D13679}"/>
              </a:ext>
            </a:extLst>
          </p:cNvPr>
          <p:cNvGrpSpPr/>
          <p:nvPr/>
        </p:nvGrpSpPr>
        <p:grpSpPr>
          <a:xfrm>
            <a:off x="5232929" y="4454047"/>
            <a:ext cx="1076632" cy="369332"/>
            <a:chOff x="2157212" y="5356391"/>
            <a:chExt cx="10766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FEB49-7770-52D3-8833-594FE84C05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516951B-6075-4228-D0D2-5FE4CA8A7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85CE481-8B47-93C9-5EB0-3D79C9D7B063}"/>
              </a:ext>
            </a:extLst>
          </p:cNvPr>
          <p:cNvSpPr/>
          <p:nvPr/>
        </p:nvSpPr>
        <p:spPr>
          <a:xfrm>
            <a:off x="2023672" y="1941226"/>
            <a:ext cx="299803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E628E-B4D2-CC2E-E9B2-B808070E96C0}"/>
              </a:ext>
            </a:extLst>
          </p:cNvPr>
          <p:cNvSpPr/>
          <p:nvPr/>
        </p:nvSpPr>
        <p:spPr>
          <a:xfrm>
            <a:off x="2836973" y="2366870"/>
            <a:ext cx="391447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CFD73-D3FF-C3B8-1B03-31C033DF74DD}"/>
              </a:ext>
            </a:extLst>
          </p:cNvPr>
          <p:cNvSpPr/>
          <p:nvPr/>
        </p:nvSpPr>
        <p:spPr>
          <a:xfrm>
            <a:off x="2743104" y="3894040"/>
            <a:ext cx="322386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BF798-FCF5-43B9-DAD7-A32F01CE7442}"/>
              </a:ext>
            </a:extLst>
          </p:cNvPr>
          <p:cNvSpPr/>
          <p:nvPr/>
        </p:nvSpPr>
        <p:spPr>
          <a:xfrm>
            <a:off x="3374596" y="4538203"/>
            <a:ext cx="383458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F99E3D-C3F7-953A-B90F-6D72DF0C18A9}"/>
              </a:ext>
            </a:extLst>
          </p:cNvPr>
          <p:cNvSpPr/>
          <p:nvPr/>
        </p:nvSpPr>
        <p:spPr>
          <a:xfrm>
            <a:off x="4940989" y="4320845"/>
            <a:ext cx="291940" cy="2173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DB1AC40E-7B48-389E-0599-65A4C777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62" y="1560341"/>
            <a:ext cx="4990476" cy="50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1EA3D1-E687-1CEA-FEFB-E95703E96764}"/>
              </a:ext>
            </a:extLst>
          </p:cNvPr>
          <p:cNvGrpSpPr/>
          <p:nvPr/>
        </p:nvGrpSpPr>
        <p:grpSpPr>
          <a:xfrm>
            <a:off x="4896007" y="151556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5B70258-70B9-0619-B8EE-F4364BA99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F0D827-6FA1-0B13-D4B0-2A256F0618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0AC5263-8C6B-66E0-DF02-74D67D4C3070}"/>
              </a:ext>
            </a:extLst>
          </p:cNvPr>
          <p:cNvGrpSpPr/>
          <p:nvPr/>
        </p:nvGrpSpPr>
        <p:grpSpPr>
          <a:xfrm>
            <a:off x="4552553" y="1954095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226E143-2007-CC04-693A-DADE2EAA47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93F55E-7CCE-2447-F775-3E8AB0B8446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1602D1-1001-B9DB-F465-54333AD7DBDD}"/>
              </a:ext>
            </a:extLst>
          </p:cNvPr>
          <p:cNvGrpSpPr/>
          <p:nvPr/>
        </p:nvGrpSpPr>
        <p:grpSpPr>
          <a:xfrm>
            <a:off x="4475942" y="2168741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74F41A-A35C-4682-3F41-5B3B3C5B58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9FEBE4-B2BC-2168-7339-C1AF31895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BE54FC-2065-93A1-68E3-8B07D520B416}"/>
              </a:ext>
            </a:extLst>
          </p:cNvPr>
          <p:cNvGrpSpPr/>
          <p:nvPr/>
        </p:nvGrpSpPr>
        <p:grpSpPr>
          <a:xfrm>
            <a:off x="6550666" y="2605633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4FE832-7C13-9863-66E8-5C46426700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329C5E-4BD5-469D-54C4-084AECCC2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F3C127-1222-9093-564C-3BEF1587E079}"/>
              </a:ext>
            </a:extLst>
          </p:cNvPr>
          <p:cNvGrpSpPr/>
          <p:nvPr/>
        </p:nvGrpSpPr>
        <p:grpSpPr>
          <a:xfrm>
            <a:off x="4758581" y="3244334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0004A1-E39F-6EA9-0B14-93AF8AAE597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024092-B535-316E-A16D-2296390298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FE379CA-7F96-E550-791D-400722236EEA}"/>
              </a:ext>
            </a:extLst>
          </p:cNvPr>
          <p:cNvSpPr txBox="1"/>
          <p:nvPr/>
        </p:nvSpPr>
        <p:spPr>
          <a:xfrm>
            <a:off x="6550666" y="3883036"/>
            <a:ext cx="1964684" cy="147732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same algorithm as before – we can still use Newton's Method!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1A4982A-61B6-96E1-FDEF-A68E0D63B803}"/>
              </a:ext>
            </a:extLst>
          </p:cNvPr>
          <p:cNvGrpSpPr/>
          <p:nvPr/>
        </p:nvGrpSpPr>
        <p:grpSpPr>
          <a:xfrm>
            <a:off x="3885108" y="6307174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20AE2D-9888-982B-7F32-43B58CD2DB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143D0EA-A7BB-2380-8ADD-3DCDAAD3C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958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27194D-1C5C-5267-FADD-875C022B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54" y="1975665"/>
            <a:ext cx="8732692" cy="759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8E40A-37F1-4FC7-9240-42F6B9D6B3E8}"/>
              </a:ext>
            </a:extLst>
          </p:cNvPr>
          <p:cNvSpPr txBox="1"/>
          <p:nvPr/>
        </p:nvSpPr>
        <p:spPr>
          <a:xfrm>
            <a:off x="7679346" y="309401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AE2D86-D433-031E-A0E6-D8B39965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4" b="10211"/>
          <a:stretch/>
        </p:blipFill>
        <p:spPr>
          <a:xfrm>
            <a:off x="872939" y="3239489"/>
            <a:ext cx="3699061" cy="226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29EC-3E99-E1A8-E61E-34E85E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84" y="3094015"/>
            <a:ext cx="1644649" cy="3444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BBE96-F0B2-1E05-3FD3-A7432643F8A3}"/>
              </a:ext>
            </a:extLst>
          </p:cNvPr>
          <p:cNvSpPr txBox="1"/>
          <p:nvPr/>
        </p:nvSpPr>
        <p:spPr>
          <a:xfrm>
            <a:off x="1185977" y="5707787"/>
            <a:ext cx="3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</a:t>
            </a:r>
            <a:r>
              <a:rPr lang="en-US" b="1" dirty="0"/>
              <a:t>College</a:t>
            </a:r>
            <a:r>
              <a:rPr lang="en-US" dirty="0"/>
              <a:t> Calculator (1985)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24CAC-F751-B3FF-1C54-2EB08678987E}"/>
              </a:ext>
            </a:extLst>
          </p:cNvPr>
          <p:cNvSpPr txBox="1"/>
          <p:nvPr/>
        </p:nvSpPr>
        <p:spPr>
          <a:xfrm>
            <a:off x="7319077" y="4300091"/>
            <a:ext cx="1502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Kids</a:t>
            </a:r>
          </a:p>
          <a:p>
            <a:pPr algn="ctr"/>
            <a:r>
              <a:rPr lang="en-US" b="1" dirty="0"/>
              <a:t>High School</a:t>
            </a:r>
          </a:p>
          <a:p>
            <a:pPr algn="ctr"/>
            <a:r>
              <a:rPr lang="en-US" dirty="0"/>
              <a:t>Calculator</a:t>
            </a:r>
          </a:p>
          <a:p>
            <a:pPr algn="ctr"/>
            <a:r>
              <a:rPr lang="en-US" dirty="0"/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2398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7440A-6E38-2E78-B06B-2E826389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3" y="1678351"/>
            <a:ext cx="8642994" cy="188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Verifying Code Correctness</a:t>
            </a:r>
            <a:endParaRPr lang="en-US" sz="32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769A-48E2-4BBB-B1AF-07158440519C}"/>
              </a:ext>
            </a:extLst>
          </p:cNvPr>
          <p:cNvSpPr txBox="1"/>
          <p:nvPr/>
        </p:nvSpPr>
        <p:spPr>
          <a:xfrm>
            <a:off x="1356852" y="4594535"/>
            <a:ext cx="643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Always seek </a:t>
            </a:r>
            <a:r>
              <a:rPr lang="en-US" b="1" u="sng" dirty="0">
                <a:solidFill>
                  <a:srgbClr val="7030A0"/>
                </a:solidFill>
              </a:rPr>
              <a:t>independent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confirmation</a:t>
            </a:r>
            <a:r>
              <a:rPr lang="en-US" b="1" dirty="0">
                <a:solidFill>
                  <a:srgbClr val="7030A0"/>
                </a:solidFill>
              </a:rPr>
              <a:t> of your program’s output!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21A995-7D8E-4BAF-8BC7-E89D5F0F63F7}"/>
              </a:ext>
            </a:extLst>
          </p:cNvPr>
          <p:cNvGrpSpPr/>
          <p:nvPr/>
        </p:nvGrpSpPr>
        <p:grpSpPr>
          <a:xfrm>
            <a:off x="7952284" y="3776584"/>
            <a:ext cx="1106106" cy="670005"/>
            <a:chOff x="6015536" y="5157447"/>
            <a:chExt cx="1587258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1C865-48B4-4470-A59C-DC02E45F846E}"/>
                </a:ext>
              </a:extLst>
            </p:cNvPr>
            <p:cNvSpPr txBox="1"/>
            <p:nvPr/>
          </p:nvSpPr>
          <p:spPr>
            <a:xfrm>
              <a:off x="6292031" y="5157447"/>
              <a:ext cx="1310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Your output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C3E4727-A72D-4DBD-8D2B-11BB3F8C0F0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>
              <a:off x="6015536" y="5171855"/>
              <a:ext cx="276497" cy="170259"/>
            </a:xfrm>
            <a:prstGeom prst="bentConnector2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799BC97-7B02-15A7-FDF6-FA9AA4A8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15" y="3560906"/>
            <a:ext cx="7511009" cy="1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8604"/>
            <a:ext cx="5485432" cy="4647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 program to perform </a:t>
            </a:r>
            <a:r>
              <a:rPr lang="en-US" sz="2400" b="1" dirty="0"/>
              <a:t>ten</a:t>
            </a:r>
            <a:r>
              <a:rPr lang="en-US" sz="2400" dirty="0"/>
              <a:t> </a:t>
            </a:r>
            <a:r>
              <a:rPr lang="en-US" sz="2400" b="1" dirty="0"/>
              <a:t>million runs</a:t>
            </a:r>
            <a:r>
              <a:rPr lang="en-US" sz="2400" dirty="0"/>
              <a:t> of an experiment that places a varying number of straws </a:t>
            </a:r>
            <a:r>
              <a:rPr lang="en-US" sz="2400" b="1" i="1" dirty="0">
                <a:solidFill>
                  <a:srgbClr val="0070C0"/>
                </a:solidFill>
              </a:rPr>
              <a:t>end-to-end</a:t>
            </a:r>
            <a:r>
              <a:rPr lang="en-US" sz="2400" dirty="0"/>
              <a:t> each run</a:t>
            </a:r>
            <a:endParaRPr lang="en-US" sz="2400" b="1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each run, start with a single straw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between 0 &lt; n &lt;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Then enter a loop that keeps adding additional straws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       (0 &lt; n &lt; 1) until the </a:t>
            </a:r>
            <a:r>
              <a:rPr lang="en-US" sz="2400" u="sng" dirty="0"/>
              <a:t>total</a:t>
            </a:r>
            <a:r>
              <a:rPr lang="en-US" sz="2400" dirty="0"/>
              <a:t> length is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Find the </a:t>
            </a:r>
            <a:r>
              <a:rPr lang="en-US" sz="2400" b="1" dirty="0"/>
              <a:t>mean</a:t>
            </a:r>
            <a:r>
              <a:rPr lang="en-US" sz="2400" dirty="0"/>
              <a:t> number of straws added before the total length &gt; 1, across </a:t>
            </a:r>
            <a:r>
              <a:rPr lang="en-US" sz="2400" i="1" dirty="0"/>
              <a:t>all</a:t>
            </a:r>
            <a:r>
              <a:rPr lang="en-US" sz="2400" dirty="0"/>
              <a:t> ten million runs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3" y="1787631"/>
            <a:ext cx="2141887" cy="21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58685" y="1785257"/>
            <a:ext cx="5304972" cy="3628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1468581"/>
            <a:ext cx="5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17" y="1941676"/>
            <a:ext cx="8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Straws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0917" y="2297685"/>
            <a:ext cx="2300511" cy="369332"/>
            <a:chOff x="420917" y="2297685"/>
            <a:chExt cx="2300511" cy="369332"/>
          </a:xfrm>
        </p:grpSpPr>
        <p:sp>
          <p:nvSpPr>
            <p:cNvPr id="7" name="Can 6"/>
            <p:cNvSpPr/>
            <p:nvPr/>
          </p:nvSpPr>
          <p:spPr>
            <a:xfrm rot="16200000">
              <a:off x="1988457" y="185098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917" y="229768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Can 7"/>
          <p:cNvSpPr/>
          <p:nvPr/>
        </p:nvSpPr>
        <p:spPr>
          <a:xfrm rot="16200000">
            <a:off x="1988457" y="2254332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4547" y="2697830"/>
            <a:ext cx="5504539" cy="372535"/>
            <a:chOff x="424547" y="2697830"/>
            <a:chExt cx="5504539" cy="372535"/>
          </a:xfrm>
        </p:grpSpPr>
        <p:sp>
          <p:nvSpPr>
            <p:cNvPr id="9" name="Can 8"/>
            <p:cNvSpPr/>
            <p:nvPr/>
          </p:nvSpPr>
          <p:spPr>
            <a:xfrm rot="16200000">
              <a:off x="3871689" y="1603097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7718" y="270103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0.76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47" y="269783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8686" y="3238663"/>
            <a:ext cx="3802747" cy="203200"/>
            <a:chOff x="1458686" y="3238663"/>
            <a:chExt cx="3802747" cy="203200"/>
          </a:xfrm>
        </p:grpSpPr>
        <p:sp>
          <p:nvSpPr>
            <p:cNvPr id="11" name="Can 10"/>
            <p:cNvSpPr/>
            <p:nvPr/>
          </p:nvSpPr>
          <p:spPr>
            <a:xfrm rot="16200000">
              <a:off x="1988458" y="2708891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12" name="Can 11"/>
            <p:cNvSpPr/>
            <p:nvPr/>
          </p:nvSpPr>
          <p:spPr>
            <a:xfrm rot="16200000">
              <a:off x="3871690" y="2052119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547" y="3132216"/>
            <a:ext cx="7565569" cy="392711"/>
            <a:chOff x="424547" y="3132216"/>
            <a:chExt cx="7565569" cy="392711"/>
          </a:xfrm>
        </p:grpSpPr>
        <p:sp>
          <p:nvSpPr>
            <p:cNvPr id="13" name="Can 12"/>
            <p:cNvSpPr/>
            <p:nvPr/>
          </p:nvSpPr>
          <p:spPr>
            <a:xfrm rot="16200000">
              <a:off x="6154064" y="2309748"/>
              <a:ext cx="203200" cy="206102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0.45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748" y="3155595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547" y="31322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7287" y="3768465"/>
            <a:ext cx="5715002" cy="369332"/>
            <a:chOff x="417287" y="3768465"/>
            <a:chExt cx="5715002" cy="369332"/>
          </a:xfrm>
        </p:grpSpPr>
        <p:sp>
          <p:nvSpPr>
            <p:cNvPr id="23" name="Can 22"/>
            <p:cNvSpPr/>
            <p:nvPr/>
          </p:nvSpPr>
          <p:spPr>
            <a:xfrm rot="16200000">
              <a:off x="3692073" y="1614515"/>
              <a:ext cx="203200" cy="467723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0.89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287" y="376846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7" name="Can 36"/>
          <p:cNvSpPr/>
          <p:nvPr/>
        </p:nvSpPr>
        <p:spPr>
          <a:xfrm rot="16200000">
            <a:off x="3692074" y="2014659"/>
            <a:ext cx="203200" cy="467723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0.89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0917" y="4168610"/>
            <a:ext cx="7616369" cy="371939"/>
            <a:chOff x="420917" y="4168610"/>
            <a:chExt cx="7616369" cy="371939"/>
          </a:xfrm>
        </p:grpSpPr>
        <p:sp>
          <p:nvSpPr>
            <p:cNvPr id="29" name="TextBox 28"/>
            <p:cNvSpPr txBox="1"/>
            <p:nvPr/>
          </p:nvSpPr>
          <p:spPr>
            <a:xfrm>
              <a:off x="7405918" y="4171217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1.02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0917" y="416861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6625777" y="3721904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47" y="4902995"/>
            <a:ext cx="2300511" cy="369332"/>
            <a:chOff x="424547" y="4902995"/>
            <a:chExt cx="2300511" cy="369332"/>
          </a:xfrm>
        </p:grpSpPr>
        <p:sp>
          <p:nvSpPr>
            <p:cNvPr id="41" name="Can 40"/>
            <p:cNvSpPr/>
            <p:nvPr/>
          </p:nvSpPr>
          <p:spPr>
            <a:xfrm rot="16200000">
              <a:off x="1992087" y="445629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547" y="490299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44" name="Can 43"/>
          <p:cNvSpPr/>
          <p:nvPr/>
        </p:nvSpPr>
        <p:spPr>
          <a:xfrm rot="16200000">
            <a:off x="1988457" y="4858518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4547" y="5302016"/>
            <a:ext cx="3686624" cy="374837"/>
            <a:chOff x="424547" y="5302016"/>
            <a:chExt cx="3686624" cy="374837"/>
          </a:xfrm>
        </p:grpSpPr>
        <p:sp>
          <p:nvSpPr>
            <p:cNvPr id="45" name="Can 44"/>
            <p:cNvSpPr/>
            <p:nvPr/>
          </p:nvSpPr>
          <p:spPr>
            <a:xfrm rot="16200000">
              <a:off x="2968175" y="5103541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9803" y="5307521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0.20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4547" y="53020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51425" y="5827297"/>
            <a:ext cx="1995718" cy="204920"/>
            <a:chOff x="1451425" y="5827297"/>
            <a:chExt cx="1995718" cy="204920"/>
          </a:xfrm>
        </p:grpSpPr>
        <p:sp>
          <p:nvSpPr>
            <p:cNvPr id="50" name="Can 49"/>
            <p:cNvSpPr/>
            <p:nvPr/>
          </p:nvSpPr>
          <p:spPr>
            <a:xfrm rot="16200000">
              <a:off x="1981197" y="5299245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51" name="Can 50"/>
            <p:cNvSpPr/>
            <p:nvPr/>
          </p:nvSpPr>
          <p:spPr>
            <a:xfrm rot="16200000">
              <a:off x="2960915" y="5544268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7287" y="5742743"/>
            <a:ext cx="5098139" cy="369332"/>
            <a:chOff x="417287" y="5742743"/>
            <a:chExt cx="5098139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884058" y="574274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287" y="5742743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4" name="Can 63"/>
            <p:cNvSpPr/>
            <p:nvPr/>
          </p:nvSpPr>
          <p:spPr>
            <a:xfrm rot="16200000">
              <a:off x="4015017" y="5217026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1425" y="6283210"/>
            <a:ext cx="3374578" cy="207404"/>
            <a:chOff x="1451425" y="6283210"/>
            <a:chExt cx="3374578" cy="207404"/>
          </a:xfrm>
        </p:grpSpPr>
        <p:sp>
          <p:nvSpPr>
            <p:cNvPr id="65" name="Can 64"/>
            <p:cNvSpPr/>
            <p:nvPr/>
          </p:nvSpPr>
          <p:spPr>
            <a:xfrm rot="16200000">
              <a:off x="1981197" y="5757642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2960915" y="6002665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69" name="Can 68"/>
            <p:cNvSpPr/>
            <p:nvPr/>
          </p:nvSpPr>
          <p:spPr>
            <a:xfrm rot="16200000">
              <a:off x="4015017" y="5675423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7287" y="6201140"/>
            <a:ext cx="8413747" cy="369332"/>
            <a:chOff x="417287" y="6201140"/>
            <a:chExt cx="8413747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8199666" y="6201140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287" y="620114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0" name="Can 69"/>
            <p:cNvSpPr/>
            <p:nvPr/>
          </p:nvSpPr>
          <p:spPr>
            <a:xfrm rot="16200000">
              <a:off x="6394224" y="4680965"/>
              <a:ext cx="203200" cy="3407689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0.76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091" y="2765024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1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3091" y="4014557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2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1271" y="5519360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3</a:t>
            </a:r>
          </a:p>
        </p:txBody>
      </p:sp>
    </p:spTree>
    <p:extLst>
      <p:ext uri="{BB962C8B-B14F-4D97-AF65-F5344CB8AC3E}">
        <p14:creationId xmlns:p14="http://schemas.microsoft.com/office/powerpoint/2010/main" val="2971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44" grpId="0" animBg="1"/>
      <p:bldP spid="5" grpId="0"/>
      <p:bldP spid="55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3F8BB-3C50-A391-882C-34BFCA7A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71" y="1316265"/>
            <a:ext cx="5942857" cy="5304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C13A640-62ED-275B-49B9-9940AC594628}"/>
              </a:ext>
            </a:extLst>
          </p:cNvPr>
          <p:cNvGrpSpPr/>
          <p:nvPr/>
        </p:nvGrpSpPr>
        <p:grpSpPr>
          <a:xfrm>
            <a:off x="4320208" y="367547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F45B03-9B3A-5E2B-638E-3478388BE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472512-DD35-4060-D5F4-7E513BF28A1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5C7F8D-A3FD-5B18-FC6E-8FF2D53EBFE0}"/>
              </a:ext>
            </a:extLst>
          </p:cNvPr>
          <p:cNvGrpSpPr/>
          <p:nvPr/>
        </p:nvGrpSpPr>
        <p:grpSpPr>
          <a:xfrm>
            <a:off x="3955605" y="4547295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FC9D30A-1412-CE14-3993-708CE99C3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F960AF-C7C8-ADC1-202E-3E7386BF1C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A086A9-EC2A-E26F-1840-49D67446F10E}"/>
              </a:ext>
            </a:extLst>
          </p:cNvPr>
          <p:cNvGrpSpPr/>
          <p:nvPr/>
        </p:nvGrpSpPr>
        <p:grpSpPr>
          <a:xfrm>
            <a:off x="4662938" y="4971078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B9CB29-36CF-83DC-E110-443608A04A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BC92EAA-11D8-0A0D-E0FC-491ABD6134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C28847-5F98-7E3F-48DE-410B3B41AAB0}"/>
              </a:ext>
            </a:extLst>
          </p:cNvPr>
          <p:cNvGrpSpPr/>
          <p:nvPr/>
        </p:nvGrpSpPr>
        <p:grpSpPr>
          <a:xfrm>
            <a:off x="4845711" y="5209878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B00E6B-DDDA-B5A8-1AF9-9DEAC67B49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E55EF5-7E11-F794-6B55-3BDB51D04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5E546D6-6819-D0E7-2393-BFEA09261CE4}"/>
              </a:ext>
            </a:extLst>
          </p:cNvPr>
          <p:cNvGrpSpPr/>
          <p:nvPr/>
        </p:nvGrpSpPr>
        <p:grpSpPr>
          <a:xfrm>
            <a:off x="3713614" y="1296735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B17BC-8ECB-A96E-4694-192F40FBA37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64FB05-94F2-92DE-5878-3673F9752B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E60EFCC-B5C1-50DE-4D80-361EC196FE41}"/>
              </a:ext>
            </a:extLst>
          </p:cNvPr>
          <p:cNvGrpSpPr/>
          <p:nvPr/>
        </p:nvGrpSpPr>
        <p:grpSpPr>
          <a:xfrm>
            <a:off x="4551361" y="2373455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220E83-B5BA-D7CD-33E4-651E0D3741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C505FC5-6BB0-34DE-7193-E654FCACB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8FEDD0-94D1-7C64-E4DD-D17FA7AF6FD6}"/>
              </a:ext>
            </a:extLst>
          </p:cNvPr>
          <p:cNvGrpSpPr/>
          <p:nvPr/>
        </p:nvGrpSpPr>
        <p:grpSpPr>
          <a:xfrm>
            <a:off x="4403158" y="2155737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ED981C-F168-29B7-D24D-7884FCFE8B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D2A1D5-4BDC-146F-55EA-D40DFC93F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0EB4EE-7464-34B6-38D1-A08D259CE294}"/>
              </a:ext>
            </a:extLst>
          </p:cNvPr>
          <p:cNvGrpSpPr/>
          <p:nvPr/>
        </p:nvGrpSpPr>
        <p:grpSpPr>
          <a:xfrm>
            <a:off x="3545695" y="28087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0BB3770-80F4-7849-AF75-D6209FEDED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338D0E4-39A5-4183-058B-E762343B06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D6BDCB-B9D6-008E-72D0-FC61E2C40A18}"/>
              </a:ext>
            </a:extLst>
          </p:cNvPr>
          <p:cNvGrpSpPr/>
          <p:nvPr/>
        </p:nvGrpSpPr>
        <p:grpSpPr>
          <a:xfrm>
            <a:off x="6118645" y="56262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397E36-B6A4-2E5F-0B06-8A3718967A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650820-A256-3BA7-D239-07DC6D77D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BCADDE0-6691-AD79-2514-EC29BFBADCBB}"/>
              </a:ext>
            </a:extLst>
          </p:cNvPr>
          <p:cNvGrpSpPr/>
          <p:nvPr/>
        </p:nvGrpSpPr>
        <p:grpSpPr>
          <a:xfrm>
            <a:off x="6485899" y="6271225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FC9218-A3E4-0BAB-971A-5538BB2A6C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FD379AD-3745-31FF-3D74-89DA39DCD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15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E234D-248C-BC17-85B7-FE47CDC5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1883658"/>
            <a:ext cx="5048731" cy="916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9" y="4327543"/>
            <a:ext cx="1993491" cy="1613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0" y="4367741"/>
            <a:ext cx="3933333" cy="15333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48529" y="2170270"/>
            <a:ext cx="1136888" cy="61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2F0D-B89B-42EA-AFFA-6202FE6EDC26}"/>
              </a:ext>
            </a:extLst>
          </p:cNvPr>
          <p:cNvSpPr/>
          <p:nvPr/>
        </p:nvSpPr>
        <p:spPr>
          <a:xfrm>
            <a:off x="6961239" y="442210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take about 60 secs</a:t>
            </a:r>
          </a:p>
        </p:txBody>
      </p:sp>
    </p:spTree>
    <p:extLst>
      <p:ext uri="{BB962C8B-B14F-4D97-AF65-F5344CB8AC3E}">
        <p14:creationId xmlns:p14="http://schemas.microsoft.com/office/powerpoint/2010/main" val="8885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90F03-D5C2-87E7-89D9-CDBAE32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EFE1-00BE-4F07-B5CB-28D9D342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6" y="614596"/>
            <a:ext cx="6025287" cy="56288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FCF4B-1B12-F13E-84F6-20C51D2524FB}"/>
              </a:ext>
            </a:extLst>
          </p:cNvPr>
          <p:cNvSpPr/>
          <p:nvPr/>
        </p:nvSpPr>
        <p:spPr>
          <a:xfrm>
            <a:off x="4444584" y="1783830"/>
            <a:ext cx="1304144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Python console application to display the integer factorizations of a given quadratic polynomial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You may assume in all cases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 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needs you to factor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this quadratic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𝟏𝟏𝟓𝟒𝟐𝟓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𝟑𝟐𝟓𝟒𝟏𝟐𝟏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𝟑𝟕𝟗𝟎𝟐𝟎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Can we use the quadratic formula to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factor</a:t>
                </a:r>
                <a:r>
                  <a:rPr lang="en-US" sz="2400" dirty="0"/>
                  <a:t> this quadratic?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A5508-F2DA-454F-98A5-714990F8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9630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Fundamental Theorem of Algebra shows a polynomial of degree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will have exactly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roots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, the roots can be unique or repeated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Either the roots can be a real or a complex conjugate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Work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by starting as a factored a quadratic: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5455F-2CE5-4BF6-A4E4-25EBF72D4229}"/>
              </a:ext>
            </a:extLst>
          </p:cNvPr>
          <p:cNvGrpSpPr/>
          <p:nvPr/>
        </p:nvGrpSpPr>
        <p:grpSpPr>
          <a:xfrm>
            <a:off x="2792819" y="4784650"/>
            <a:ext cx="3005470" cy="361508"/>
            <a:chOff x="2792819" y="4784650"/>
            <a:chExt cx="3005470" cy="3615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DD6A0E-85BF-4777-AA48-3E01A3E8D70F}"/>
                </a:ext>
              </a:extLst>
            </p:cNvPr>
            <p:cNvCxnSpPr/>
            <p:nvPr/>
          </p:nvCxnSpPr>
          <p:spPr>
            <a:xfrm>
              <a:off x="2792819" y="4827181"/>
              <a:ext cx="602511" cy="318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2DE8E4-9B96-4728-9800-1F7A8BF642E8}"/>
                </a:ext>
              </a:extLst>
            </p:cNvPr>
            <p:cNvCxnSpPr>
              <a:cxnSpLocks/>
            </p:cNvCxnSpPr>
            <p:nvPr/>
          </p:nvCxnSpPr>
          <p:spPr>
            <a:xfrm>
              <a:off x="4348717" y="4784650"/>
              <a:ext cx="0" cy="216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930D5A3-3A83-4AEF-BE87-AA78E1C9E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070" y="4784650"/>
              <a:ext cx="659219" cy="361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we need to try every integer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where 1 ≤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we need to try every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where 1 ≤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≤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then we have found a factorization!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the sum does not equal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then we have to keep trying more factors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ADFFEF-F3F8-FFD8-F115-E1212E7D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6" y="1457885"/>
            <a:ext cx="8034168" cy="446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D1281-9E99-3978-BDD3-B516F62DDFD2}"/>
              </a:ext>
            </a:extLst>
          </p:cNvPr>
          <p:cNvGrpSpPr/>
          <p:nvPr/>
        </p:nvGrpSpPr>
        <p:grpSpPr>
          <a:xfrm>
            <a:off x="5331015" y="5597099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9D122B-3EBB-A4F7-9D9A-F62C851D8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A1104-CA1F-58B2-B602-3CD5874C7C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45B41-0B93-F333-A998-E2F752837696}"/>
              </a:ext>
            </a:extLst>
          </p:cNvPr>
          <p:cNvGrpSpPr/>
          <p:nvPr/>
        </p:nvGrpSpPr>
        <p:grpSpPr>
          <a:xfrm>
            <a:off x="6197837" y="149139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884213-B005-A3C2-CEC8-634728C7D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6EA7B-ECF0-CFBF-9687-F47910CA7C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600A54-FEBE-EACA-37C1-4FA436C11DCE}"/>
              </a:ext>
            </a:extLst>
          </p:cNvPr>
          <p:cNvGrpSpPr/>
          <p:nvPr/>
        </p:nvGrpSpPr>
        <p:grpSpPr>
          <a:xfrm>
            <a:off x="3600652" y="277058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195CF2-25A9-1B3F-50C2-2D39A0009C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9F6A93-8BB7-C231-92CE-35CCBE367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F48CCC-8A08-8B01-CFD8-EFA913F95F3E}"/>
              </a:ext>
            </a:extLst>
          </p:cNvPr>
          <p:cNvGrpSpPr/>
          <p:nvPr/>
        </p:nvGrpSpPr>
        <p:grpSpPr>
          <a:xfrm>
            <a:off x="2909150" y="304007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4BF361-89A5-EB85-144F-5B7F065DB5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C6C09D-99F6-7800-8FC7-131C7D72F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41A47E-4078-EA6D-4C67-864304B0E85A}"/>
              </a:ext>
            </a:extLst>
          </p:cNvPr>
          <p:cNvGrpSpPr/>
          <p:nvPr/>
        </p:nvGrpSpPr>
        <p:grpSpPr>
          <a:xfrm>
            <a:off x="3596526" y="3298045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68D41-7811-23BC-D9EA-A0D1FE47E26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95A28A-C190-78F8-EDF6-68C3C32AA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61C57-7B2C-AC0A-4DD8-92B7E73DA637}"/>
              </a:ext>
            </a:extLst>
          </p:cNvPr>
          <p:cNvGrpSpPr/>
          <p:nvPr/>
        </p:nvGrpSpPr>
        <p:grpSpPr>
          <a:xfrm>
            <a:off x="4479177" y="3550476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E834A6-9266-57C9-286B-3AEEA03995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EC41FD-EA16-FCD9-D05E-A0ACFD734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5070E5-57DD-AFDC-75E8-D3A5B363AC88}"/>
              </a:ext>
            </a:extLst>
          </p:cNvPr>
          <p:cNvGrpSpPr/>
          <p:nvPr/>
        </p:nvGrpSpPr>
        <p:grpSpPr>
          <a:xfrm>
            <a:off x="3802032" y="3790590"/>
            <a:ext cx="1076632" cy="369332"/>
            <a:chOff x="2157212" y="5356391"/>
            <a:chExt cx="107663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4B836B-3909-0EE6-F4DC-CC4E16D9F1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791800B-9F06-990C-498C-E33D3B604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733D83-B512-3E57-895D-4865439588FD}"/>
              </a:ext>
            </a:extLst>
          </p:cNvPr>
          <p:cNvGrpSpPr/>
          <p:nvPr/>
        </p:nvGrpSpPr>
        <p:grpSpPr>
          <a:xfrm>
            <a:off x="4312201" y="4056675"/>
            <a:ext cx="1076632" cy="369332"/>
            <a:chOff x="2157212" y="5356391"/>
            <a:chExt cx="107663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3863A3-8902-9D88-F98A-3445087319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92F12C-CECE-FD0C-EF58-A951021B8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E96E35-7542-0817-9CC9-40999CBFDD52}"/>
              </a:ext>
            </a:extLst>
          </p:cNvPr>
          <p:cNvGrpSpPr/>
          <p:nvPr/>
        </p:nvGrpSpPr>
        <p:grpSpPr>
          <a:xfrm>
            <a:off x="5048026" y="4309974"/>
            <a:ext cx="1076632" cy="369332"/>
            <a:chOff x="2157212" y="5356391"/>
            <a:chExt cx="1076632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33FD8A-E57A-3C7C-FC21-1FA0644F15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7900E5-C7BB-4311-7F27-312B71054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4FDDCEA-A69E-206B-675B-4DF92684230E}"/>
              </a:ext>
            </a:extLst>
          </p:cNvPr>
          <p:cNvGrpSpPr/>
          <p:nvPr/>
        </p:nvGrpSpPr>
        <p:grpSpPr>
          <a:xfrm>
            <a:off x="7274469" y="4961744"/>
            <a:ext cx="950829" cy="623037"/>
            <a:chOff x="2263342" y="5210280"/>
            <a:chExt cx="950829" cy="62303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B8817E-F225-BDA7-61AC-B2C52B90B30B}"/>
                </a:ext>
              </a:extLst>
            </p:cNvPr>
            <p:cNvSpPr txBox="1"/>
            <p:nvPr/>
          </p:nvSpPr>
          <p:spPr>
            <a:xfrm>
              <a:off x="2830713" y="54639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781F4D-A9E7-9F27-48FC-22209EF43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3342" y="5210280"/>
              <a:ext cx="587044" cy="3348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5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87BAE-E884-A4CF-FD9E-6E268AA5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2702942"/>
            <a:ext cx="5053456" cy="11319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0F8659-2DE1-4FF4-AA6A-5BB4DCC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/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115425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3254121, 379020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C0B9897-A74C-4537-9269-06E68D7D2DDC}"/>
              </a:ext>
            </a:extLst>
          </p:cNvPr>
          <p:cNvSpPr/>
          <p:nvPr/>
        </p:nvSpPr>
        <p:spPr>
          <a:xfrm>
            <a:off x="5750498" y="2293554"/>
            <a:ext cx="3091543" cy="1408692"/>
          </a:xfrm>
          <a:prstGeom prst="borderCallout2">
            <a:avLst>
              <a:gd name="adj1" fmla="val 22414"/>
              <a:gd name="adj2" fmla="val -3085"/>
              <a:gd name="adj3" fmla="val 61152"/>
              <a:gd name="adj4" fmla="val -10704"/>
              <a:gd name="adj5" fmla="val 81091"/>
              <a:gd name="adj6" fmla="val -36649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is not smart enough to recognize the </a:t>
            </a:r>
            <a:r>
              <a:rPr lang="en-US" b="1" dirty="0">
                <a:solidFill>
                  <a:schemeClr val="tx1"/>
                </a:solidFill>
              </a:rPr>
              <a:t>commutative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distributive</a:t>
            </a:r>
            <a:r>
              <a:rPr lang="en-US" dirty="0">
                <a:solidFill>
                  <a:srgbClr val="FF0000"/>
                </a:solidFill>
              </a:rPr>
              <a:t> properties of multiplication, so it lists several legal but </a:t>
            </a:r>
            <a:r>
              <a:rPr lang="en-US" i="1" dirty="0">
                <a:solidFill>
                  <a:srgbClr val="FF0000"/>
                </a:solidFill>
              </a:rPr>
              <a:t>redundant</a:t>
            </a:r>
            <a:r>
              <a:rPr lang="en-US" dirty="0">
                <a:solidFill>
                  <a:srgbClr val="FF0000"/>
                </a:solidFill>
              </a:rPr>
              <a:t> factors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AD0B0C0-6196-43EA-846C-F6A21F837F70}"/>
              </a:ext>
            </a:extLst>
          </p:cNvPr>
          <p:cNvSpPr/>
          <p:nvPr/>
        </p:nvSpPr>
        <p:spPr>
          <a:xfrm>
            <a:off x="5217664" y="4470006"/>
            <a:ext cx="3091543" cy="1171252"/>
          </a:xfrm>
          <a:prstGeom prst="borderCallout2">
            <a:avLst>
              <a:gd name="adj1" fmla="val 22414"/>
              <a:gd name="adj2" fmla="val -3085"/>
              <a:gd name="adj3" fmla="val 27027"/>
              <a:gd name="adj4" fmla="val -13328"/>
              <a:gd name="adj5" fmla="val 58716"/>
              <a:gd name="adj6" fmla="val -19236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should also </a:t>
            </a:r>
            <a:r>
              <a:rPr lang="en-US" u="sng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rgbClr val="FF0000"/>
                </a:solidFill>
              </a:rPr>
              <a:t> factor out the </a:t>
            </a:r>
            <a:r>
              <a:rPr lang="en-US" b="1" dirty="0">
                <a:solidFill>
                  <a:schemeClr val="tx1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shared between all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/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+379020</m:t>
                      </m:r>
                    </m:oMath>
                  </m:oMathPara>
                </a14:m>
                <a:endParaRPr lang="en-US" sz="18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Multiplication is repeated addition, so a computer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much faster at adding </a:t>
                </a:r>
                <a:r>
                  <a:rPr lang="en-US" sz="2400" dirty="0"/>
                  <a:t>two numbers than </a:t>
                </a:r>
                <a:r>
                  <a:rPr lang="en-US" sz="2400" i="1" dirty="0"/>
                  <a:t>multiplying</a:t>
                </a:r>
                <a:r>
                  <a:rPr lang="en-US" sz="2400" dirty="0"/>
                  <a:t> them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From our first days in Algebra, we are taught that you can only add “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like</a:t>
                </a:r>
                <a:r>
                  <a:rPr lang="en-US" sz="2400" dirty="0"/>
                  <a:t>” terms (those terms where each variable and exponent are the same)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Hence, we are taught that the </a:t>
                </a:r>
                <a:r>
                  <a:rPr lang="en-US" sz="2400" b="1" dirty="0"/>
                  <a:t>FOIL</a:t>
                </a:r>
                <a:r>
                  <a:rPr lang="en-US" sz="2400" dirty="0"/>
                  <a:t> method of expanding the product of two monomials requires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four (4)</a:t>
                </a:r>
                <a:r>
                  <a:rPr lang="en-US" sz="2400" b="1" dirty="0"/>
                  <a:t> </a:t>
                </a:r>
                <a:r>
                  <a:rPr lang="en-US" sz="2400" dirty="0"/>
                  <a:t>multiplications: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first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outside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Volker Strassen showed in 1969 that you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only need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(3) multiplications!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 ∗16=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solution is then: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23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77130"/>
            <a:ext cx="2057400" cy="32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break the rules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adding</a:t>
                </a:r>
                <a:r>
                  <a:rPr lang="en-US" sz="2400" dirty="0"/>
                  <a:t> the 3 + 5 = </a:t>
                </a:r>
                <a:r>
                  <a:rPr lang="en-US" sz="2400" b="1" dirty="0"/>
                  <a:t>8</a:t>
                </a:r>
                <a:r>
                  <a:rPr lang="en-US" sz="2400" dirty="0"/>
                  <a:t> and 7 + 9 = </a:t>
                </a:r>
                <a:r>
                  <a:rPr lang="en-US" sz="2400" b="1" dirty="0"/>
                  <a:t>16</a:t>
                </a:r>
                <a:r>
                  <a:rPr lang="en-US" sz="2400" dirty="0"/>
                  <a:t>, even though they are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like terms!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Essentially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trade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multiplication for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two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subtractions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128 −45 −21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  <a:blipFill rotWithShape="0">
                <a:blip r:embed="rId2"/>
                <a:stretch>
                  <a:fillRect l="-106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we cover matrix multiplication, you will find that the naïve approach requires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operations, so a 3 x 3 matrix multiply requires </a:t>
            </a:r>
            <a:r>
              <a:rPr lang="en-US" sz="2400" u="sng" dirty="0"/>
              <a:t>27</a:t>
            </a:r>
            <a:r>
              <a:rPr lang="en-US" sz="2400" dirty="0"/>
              <a:t> multiplications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Volker Strassen showed in his 1969 paper that the exponent is less than 3.  Further improvements on Strassen’s method has brought this down to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2.3728596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Why is this important?  </a:t>
            </a:r>
            <a:r>
              <a:rPr lang="en-US" sz="2400" dirty="0"/>
              <a:t>Because if you have really large matrices (think about solving </a:t>
            </a:r>
            <a:r>
              <a:rPr lang="en-US" sz="2400" b="1" dirty="0"/>
              <a:t>1,000</a:t>
            </a:r>
            <a:r>
              <a:rPr lang="en-US" sz="2400" dirty="0"/>
              <a:t> equations with </a:t>
            </a:r>
            <a:r>
              <a:rPr lang="en-US" sz="2400" b="1" dirty="0"/>
              <a:t>1,000</a:t>
            </a:r>
            <a:r>
              <a:rPr lang="en-US" sz="2400" dirty="0"/>
              <a:t> unknowns) the difference adds up </a:t>
            </a:r>
            <a:r>
              <a:rPr lang="en-US" sz="2400" i="1" dirty="0"/>
              <a:t>quickly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/>
              <a:t>N = 1000</a:t>
            </a:r>
            <a:r>
              <a:rPr lang="en-US" sz="2400" dirty="0"/>
              <a:t>, Strassen’s method is </a:t>
            </a:r>
            <a:r>
              <a:rPr lang="en-US" sz="2400" b="1" dirty="0">
                <a:solidFill>
                  <a:srgbClr val="FF0000"/>
                </a:solidFill>
              </a:rPr>
              <a:t>74x faster! </a:t>
            </a:r>
            <a:r>
              <a:rPr lang="en-US" sz="2400" dirty="0"/>
              <a:t>(not just a mere 74% faster)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than the naïve approach to matrix multiplication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Goldbach’s Conjecture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55" y="2432516"/>
            <a:ext cx="3945720" cy="3435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2" y="1715024"/>
            <a:ext cx="3933333" cy="13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38" y="4136847"/>
            <a:ext cx="1583540" cy="17814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13" y="3342119"/>
            <a:ext cx="4980952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/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sz="2400" b="1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even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can be written as the sum of two odd primes!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blipFill>
                <a:blip r:embed="rId6"/>
                <a:stretch>
                  <a:fillRect l="-1379" t="-2970" r="-3276" b="-89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58DFCF-EE47-4425-B582-7F96FA4F272F}"/>
              </a:ext>
            </a:extLst>
          </p:cNvPr>
          <p:cNvSpPr txBox="1"/>
          <p:nvPr/>
        </p:nvSpPr>
        <p:spPr>
          <a:xfrm>
            <a:off x="5048193" y="1321185"/>
            <a:ext cx="34460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Despite its simplicity, this remains a </a:t>
            </a:r>
            <a:r>
              <a:rPr lang="en-US" sz="1800" b="1" dirty="0"/>
              <a:t>conjecture </a:t>
            </a:r>
            <a:r>
              <a:rPr lang="en-US" sz="1800" dirty="0"/>
              <a:t>as it has been neither proven nor disproven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C7EC1-94CC-C763-DAA7-DBB4A04475AF}"/>
              </a:ext>
            </a:extLst>
          </p:cNvPr>
          <p:cNvSpPr txBox="1"/>
          <p:nvPr/>
        </p:nvSpPr>
        <p:spPr>
          <a:xfrm>
            <a:off x="1717208" y="5923360"/>
            <a:ext cx="2057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Christian Goldbach</a:t>
            </a:r>
          </a:p>
          <a:p>
            <a:pPr algn="ctr"/>
            <a:r>
              <a:rPr lang="en-US" sz="1600" dirty="0"/>
              <a:t>(1690 – 1764)</a:t>
            </a:r>
          </a:p>
        </p:txBody>
      </p:sp>
    </p:spTree>
    <p:extLst>
      <p:ext uri="{BB962C8B-B14F-4D97-AF65-F5344CB8AC3E}">
        <p14:creationId xmlns:p14="http://schemas.microsoft.com/office/powerpoint/2010/main" val="38169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/>
      <p:bldP spid="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CAB-E5DD-CADA-5052-963C7D16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60" y="2119419"/>
            <a:ext cx="7558680" cy="429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42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A0917-8200-75F5-A8FB-426E6C84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9" y="1690689"/>
            <a:ext cx="5270322" cy="4763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D0AA6-1F1B-38F5-3C61-79EDAC412D6C}"/>
              </a:ext>
            </a:extLst>
          </p:cNvPr>
          <p:cNvSpPr/>
          <p:nvPr/>
        </p:nvSpPr>
        <p:spPr>
          <a:xfrm>
            <a:off x="2363255" y="2715282"/>
            <a:ext cx="1744050" cy="185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34B9FDA-6F34-6990-AEEE-D7BA679E9E3F}"/>
              </a:ext>
            </a:extLst>
          </p:cNvPr>
          <p:cNvSpPr/>
          <p:nvPr/>
        </p:nvSpPr>
        <p:spPr>
          <a:xfrm rot="10800000">
            <a:off x="1257814" y="2657092"/>
            <a:ext cx="1021326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BB8EE11-92F6-3887-17CE-4DA22C5A60D9}"/>
              </a:ext>
            </a:extLst>
          </p:cNvPr>
          <p:cNvSpPr/>
          <p:nvPr/>
        </p:nvSpPr>
        <p:spPr>
          <a:xfrm>
            <a:off x="5262793" y="1976476"/>
            <a:ext cx="2112730" cy="871655"/>
          </a:xfrm>
          <a:prstGeom prst="wedgeRoundRectCallout">
            <a:avLst>
              <a:gd name="adj1" fmla="val -137406"/>
              <a:gd name="adj2" fmla="val -3561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if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56078CB-44B0-5DBA-3A93-81F92A5FD2AB}"/>
              </a:ext>
            </a:extLst>
          </p:cNvPr>
          <p:cNvSpPr/>
          <p:nvPr/>
        </p:nvSpPr>
        <p:spPr>
          <a:xfrm>
            <a:off x="5159302" y="3429000"/>
            <a:ext cx="2112730" cy="871655"/>
          </a:xfrm>
          <a:prstGeom prst="wedgeRoundRectCallout">
            <a:avLst>
              <a:gd name="adj1" fmla="val -116710"/>
              <a:gd name="adj2" fmla="val -11097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while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B1F8DF-7305-2A18-E47E-B0A98336F4D4}"/>
              </a:ext>
            </a:extLst>
          </p:cNvPr>
          <p:cNvSpPr/>
          <p:nvPr/>
        </p:nvSpPr>
        <p:spPr>
          <a:xfrm>
            <a:off x="173905" y="1690689"/>
            <a:ext cx="1594572" cy="787879"/>
          </a:xfrm>
          <a:prstGeom prst="wedgeRoundRectCallout">
            <a:avLst>
              <a:gd name="adj1" fmla="val 115125"/>
              <a:gd name="adj2" fmla="val 3522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convenient </a:t>
            </a:r>
            <a:r>
              <a:rPr lang="en-US" b="1" dirty="0">
                <a:solidFill>
                  <a:schemeClr val="tx1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i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 two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EDCA3-7441-3622-9EAE-F1FB9B37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1" y="1955968"/>
            <a:ext cx="6486197" cy="4536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3072985" y="3320321"/>
            <a:ext cx="1191718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1216-C71E-C0F9-A09D-E4C9AD3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" y="2245341"/>
            <a:ext cx="8255036" cy="2367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2014402" y="1378974"/>
            <a:ext cx="51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https://docs.python.org/3/library/itertools.html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4811843" y="2664718"/>
            <a:ext cx="2016177" cy="27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4724E-92FE-4857-9BCA-713C9762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7" y="320663"/>
            <a:ext cx="5740133" cy="6283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030" y="136524"/>
            <a:ext cx="3245371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28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goldbach_conjecture.py</a:t>
            </a:r>
            <a:endParaRPr lang="en-US" sz="2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7D9AB-09EF-0F7F-AAFB-36CE6331A4E4}"/>
              </a:ext>
            </a:extLst>
          </p:cNvPr>
          <p:cNvSpPr txBox="1"/>
          <p:nvPr/>
        </p:nvSpPr>
        <p:spPr>
          <a:xfrm>
            <a:off x="6417666" y="2798664"/>
            <a:ext cx="213609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Asterisks in Python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ADE16F-18B5-20D8-741D-7799FA897CF1}"/>
              </a:ext>
            </a:extLst>
          </p:cNvPr>
          <p:cNvGrpSpPr/>
          <p:nvPr/>
        </p:nvGrpSpPr>
        <p:grpSpPr>
          <a:xfrm>
            <a:off x="2082798" y="62381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065A2F-27F5-0813-3522-5D5B23004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606901-8CC8-24C1-744B-65D1E5050FA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4743A4-8B77-C7E5-A7B3-5975E384DD29}"/>
              </a:ext>
            </a:extLst>
          </p:cNvPr>
          <p:cNvGrpSpPr/>
          <p:nvPr/>
        </p:nvGrpSpPr>
        <p:grpSpPr>
          <a:xfrm>
            <a:off x="3160513" y="171021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54D383-30D4-6EB8-6DFE-98937993D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FBA359-E2A4-E243-9B8B-F65AA4CF6A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63B48D-B2DE-2AB3-378B-19DDEFC85EB5}"/>
              </a:ext>
            </a:extLst>
          </p:cNvPr>
          <p:cNvGrpSpPr/>
          <p:nvPr/>
        </p:nvGrpSpPr>
        <p:grpSpPr>
          <a:xfrm>
            <a:off x="5188997" y="190184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0C9F67-F62C-B281-BF9C-9E8715FEBBD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E7D400C-F18D-F8EB-473A-35E76AB5F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661180-80D5-531F-D5E9-BCD46361CA1C}"/>
              </a:ext>
            </a:extLst>
          </p:cNvPr>
          <p:cNvGrpSpPr/>
          <p:nvPr/>
        </p:nvGrpSpPr>
        <p:grpSpPr>
          <a:xfrm>
            <a:off x="5188997" y="280996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414FA9-5899-02A5-A010-886E9E5C205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00B031-6169-B14C-158E-E7EC877F8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8FC5EA-15CC-97E3-9F72-7B7FDC978A4E}"/>
              </a:ext>
            </a:extLst>
          </p:cNvPr>
          <p:cNvGrpSpPr/>
          <p:nvPr/>
        </p:nvGrpSpPr>
        <p:grpSpPr>
          <a:xfrm>
            <a:off x="3518103" y="354684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4BC418-A8E2-07C3-3AEB-FE1D02C0DE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54F243-6E29-2C9D-3593-58132EB80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5EAFBE-95E3-8083-B93B-F364812B9CD0}"/>
              </a:ext>
            </a:extLst>
          </p:cNvPr>
          <p:cNvGrpSpPr/>
          <p:nvPr/>
        </p:nvGrpSpPr>
        <p:grpSpPr>
          <a:xfrm>
            <a:off x="3765188" y="499363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274ECC-450D-E206-3707-4AA56F5B00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A7113-EC64-3F7D-88F3-FA9C0DB4A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0A88A5-AE35-C7A6-6341-BCD600952198}"/>
              </a:ext>
            </a:extLst>
          </p:cNvPr>
          <p:cNvGrpSpPr/>
          <p:nvPr/>
        </p:nvGrpSpPr>
        <p:grpSpPr>
          <a:xfrm>
            <a:off x="3955234" y="517968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C8FFEE-C460-C1F1-92BE-9FF6F2CBEC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9E42E1-C5D0-6EAE-8876-0C855E36E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1AC363-FFF9-9693-2B27-A095762871A6}"/>
              </a:ext>
            </a:extLst>
          </p:cNvPr>
          <p:cNvGrpSpPr/>
          <p:nvPr/>
        </p:nvGrpSpPr>
        <p:grpSpPr>
          <a:xfrm>
            <a:off x="2334487" y="571511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13A0B4-4EBC-C61F-C7DA-B85D5C0716E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6224D7E-3D53-33D1-B125-611E88E05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E36F66-D5D0-43A7-38E3-3C4F067D406F}"/>
              </a:ext>
            </a:extLst>
          </p:cNvPr>
          <p:cNvGrpSpPr/>
          <p:nvPr/>
        </p:nvGrpSpPr>
        <p:grpSpPr>
          <a:xfrm>
            <a:off x="5188997" y="37287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AAE5AF-B703-5000-2B59-23D8F706A9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814E792-9B11-9CC7-7D09-91A802928C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AF66BA-F3EE-ECC2-FC9A-8A20C765612A}"/>
              </a:ext>
            </a:extLst>
          </p:cNvPr>
          <p:cNvGrpSpPr/>
          <p:nvPr/>
        </p:nvGrpSpPr>
        <p:grpSpPr>
          <a:xfrm>
            <a:off x="4261206" y="6260191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7AF9E7-F4D5-4A8F-A9D1-E5B86927311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DCDEC74-35DE-5202-BAE1-1378DDD09B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40DF6C-6849-ED0C-D404-DE1AB4F53F90}"/>
              </a:ext>
            </a:extLst>
          </p:cNvPr>
          <p:cNvSpPr txBox="1"/>
          <p:nvPr/>
        </p:nvSpPr>
        <p:spPr>
          <a:xfrm>
            <a:off x="6184476" y="1901844"/>
            <a:ext cx="2602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List Comprehensions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DB431-0F92-2750-40FC-39B89C13D2AA}"/>
              </a:ext>
            </a:extLst>
          </p:cNvPr>
          <p:cNvSpPr/>
          <p:nvPr/>
        </p:nvSpPr>
        <p:spPr>
          <a:xfrm>
            <a:off x="1574006" y="1793166"/>
            <a:ext cx="653796" cy="217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9DF6A4-7AB4-796E-032C-976F5121CE2D}"/>
              </a:ext>
            </a:extLst>
          </p:cNvPr>
          <p:cNvSpPr/>
          <p:nvPr/>
        </p:nvSpPr>
        <p:spPr>
          <a:xfrm>
            <a:off x="739787" y="2885954"/>
            <a:ext cx="117384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D18994-3710-51EE-2203-12A331FD917E}"/>
              </a:ext>
            </a:extLst>
          </p:cNvPr>
          <p:cNvSpPr/>
          <p:nvPr/>
        </p:nvSpPr>
        <p:spPr>
          <a:xfrm>
            <a:off x="739786" y="5254285"/>
            <a:ext cx="2036185" cy="217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19E34-4D9B-2B13-2273-E28EDBEE3118}"/>
              </a:ext>
            </a:extLst>
          </p:cNvPr>
          <p:cNvSpPr/>
          <p:nvPr/>
        </p:nvSpPr>
        <p:spPr>
          <a:xfrm>
            <a:off x="2565594" y="2728129"/>
            <a:ext cx="290032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D7BEA-4272-BC24-43B2-B04908D91E86}"/>
              </a:ext>
            </a:extLst>
          </p:cNvPr>
          <p:cNvSpPr/>
          <p:nvPr/>
        </p:nvSpPr>
        <p:spPr>
          <a:xfrm>
            <a:off x="720091" y="3814531"/>
            <a:ext cx="732472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0A9F89-671B-7ED8-AAFA-DDDBF2A4678F}"/>
              </a:ext>
            </a:extLst>
          </p:cNvPr>
          <p:cNvSpPr/>
          <p:nvPr/>
        </p:nvSpPr>
        <p:spPr>
          <a:xfrm>
            <a:off x="739786" y="1990184"/>
            <a:ext cx="117384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E0EC5-7A5E-5E12-CDDE-44CC4754C021}"/>
              </a:ext>
            </a:extLst>
          </p:cNvPr>
          <p:cNvSpPr/>
          <p:nvPr/>
        </p:nvSpPr>
        <p:spPr>
          <a:xfrm>
            <a:off x="3620219" y="1990184"/>
            <a:ext cx="117384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F8E85-7FB0-442E-E32B-510E9D444812}"/>
              </a:ext>
            </a:extLst>
          </p:cNvPr>
          <p:cNvSpPr/>
          <p:nvPr/>
        </p:nvSpPr>
        <p:spPr>
          <a:xfrm>
            <a:off x="3182484" y="2707253"/>
            <a:ext cx="117384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C9F9A3-5FBE-0DB9-3429-055E1B8E83A0}"/>
              </a:ext>
            </a:extLst>
          </p:cNvPr>
          <p:cNvSpPr/>
          <p:nvPr/>
        </p:nvSpPr>
        <p:spPr>
          <a:xfrm>
            <a:off x="442624" y="3082753"/>
            <a:ext cx="117384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DF4066-FEF2-406D-8E8A-932179CC74EA}"/>
              </a:ext>
            </a:extLst>
          </p:cNvPr>
          <p:cNvSpPr/>
          <p:nvPr/>
        </p:nvSpPr>
        <p:spPr>
          <a:xfrm>
            <a:off x="2446427" y="1793166"/>
            <a:ext cx="619155" cy="2173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1A249F-40D1-2F7E-0C76-AD63B4004432}"/>
              </a:ext>
            </a:extLst>
          </p:cNvPr>
          <p:cNvSpPr/>
          <p:nvPr/>
        </p:nvSpPr>
        <p:spPr>
          <a:xfrm>
            <a:off x="2861008" y="3633069"/>
            <a:ext cx="619155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565F28-68EC-B55F-7EA9-A37BB969C218}"/>
              </a:ext>
            </a:extLst>
          </p:cNvPr>
          <p:cNvSpPr/>
          <p:nvPr/>
        </p:nvSpPr>
        <p:spPr>
          <a:xfrm>
            <a:off x="2143881" y="3811784"/>
            <a:ext cx="117384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A01B1E-ABB9-F4AF-A4ED-6C7EC4080D6A}"/>
              </a:ext>
            </a:extLst>
          </p:cNvPr>
          <p:cNvSpPr/>
          <p:nvPr/>
        </p:nvSpPr>
        <p:spPr>
          <a:xfrm>
            <a:off x="4654053" y="3816498"/>
            <a:ext cx="117384" cy="178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7" grpId="0" animBg="1"/>
      <p:bldP spid="10" grpId="0" animBg="1"/>
      <p:bldP spid="11" grpId="0" animBg="1"/>
      <p:bldP spid="12" grpId="0" animBg="1"/>
      <p:bldP spid="13" grpId="0" animBg="1"/>
      <p:bldP spid="3" grpId="0" animBg="1"/>
      <p:bldP spid="14" grpId="0" animBg="1"/>
      <p:bldP spid="15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C628A-9B05-2850-3E66-7EF91D56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33" y="1602959"/>
            <a:ext cx="7333333" cy="4761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7D6563-141D-2761-13AB-3B91946B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40" y="1468581"/>
            <a:ext cx="6177921" cy="497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55967-11EC-49AD-A823-9AE9EE11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9" y="3016308"/>
            <a:ext cx="604761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Expanding Your Definition of a “Number”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8" y="1468581"/>
            <a:ext cx="7102164" cy="4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/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standard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blipFill>
                <a:blip r:embed="rId3"/>
                <a:stretch>
                  <a:fillRect l="-64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/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35D0F9-555C-469A-BE7B-4575FB0EC3CC}"/>
              </a:ext>
            </a:extLst>
          </p:cNvPr>
          <p:cNvSpPr/>
          <p:nvPr/>
        </p:nvSpPr>
        <p:spPr>
          <a:xfrm>
            <a:off x="5053147" y="5324168"/>
            <a:ext cx="427703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04615-3289-4836-B075-B88FAEDFA765}"/>
              </a:ext>
            </a:extLst>
          </p:cNvPr>
          <p:cNvSpPr/>
          <p:nvPr/>
        </p:nvSpPr>
        <p:spPr>
          <a:xfrm>
            <a:off x="3775588" y="45252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A2BC-A9D9-447C-A401-092EB1E4DC67}"/>
              </a:ext>
            </a:extLst>
          </p:cNvPr>
          <p:cNvSpPr/>
          <p:nvPr/>
        </p:nvSpPr>
        <p:spPr>
          <a:xfrm>
            <a:off x="4395020" y="4935423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742A3-CF79-46D9-A75B-59A3D22C827B}"/>
              </a:ext>
            </a:extLst>
          </p:cNvPr>
          <p:cNvSpPr/>
          <p:nvPr/>
        </p:nvSpPr>
        <p:spPr>
          <a:xfrm>
            <a:off x="5844511" y="55158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04C95-E148-46C9-A766-BDB2804C30EC}"/>
              </a:ext>
            </a:extLst>
          </p:cNvPr>
          <p:cNvSpPr/>
          <p:nvPr/>
        </p:nvSpPr>
        <p:spPr>
          <a:xfrm>
            <a:off x="5508523" y="428584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3048F-80E5-43BB-94AC-8CFAE16A2F5F}"/>
              </a:ext>
            </a:extLst>
          </p:cNvPr>
          <p:cNvSpPr/>
          <p:nvPr/>
        </p:nvSpPr>
        <p:spPr>
          <a:xfrm>
            <a:off x="5803492" y="4748305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9D3B7-7B17-426D-A890-383D23FD7336}"/>
              </a:ext>
            </a:extLst>
          </p:cNvPr>
          <p:cNvSpPr/>
          <p:nvPr/>
        </p:nvSpPr>
        <p:spPr>
          <a:xfrm>
            <a:off x="6216447" y="512197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50522D-78A1-45B5-BE42-AAA40E995AEC}"/>
              </a:ext>
            </a:extLst>
          </p:cNvPr>
          <p:cNvSpPr/>
          <p:nvPr/>
        </p:nvSpPr>
        <p:spPr>
          <a:xfrm>
            <a:off x="6526163" y="5515897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711AA-5C42-4BAA-936C-90C6B8733B82}"/>
              </a:ext>
            </a:extLst>
          </p:cNvPr>
          <p:cNvSpPr/>
          <p:nvPr/>
        </p:nvSpPr>
        <p:spPr>
          <a:xfrm>
            <a:off x="7051421" y="3354298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DCC31B-B3FF-4A71-91E4-C7FE16B5E564}"/>
              </a:ext>
            </a:extLst>
          </p:cNvPr>
          <p:cNvCxnSpPr>
            <a:stCxn id="19" idx="3"/>
          </p:cNvCxnSpPr>
          <p:nvPr/>
        </p:nvCxnSpPr>
        <p:spPr>
          <a:xfrm flipH="1">
            <a:off x="5844511" y="3546027"/>
            <a:ext cx="1413387" cy="933102"/>
          </a:xfrm>
          <a:prstGeom prst="bentConnector3">
            <a:avLst>
              <a:gd name="adj1" fmla="val -161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C0C015-07CA-4D6E-893C-6CD8842168C0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>
            <a:off x="6009969" y="3546027"/>
            <a:ext cx="1247929" cy="1394007"/>
          </a:xfrm>
          <a:prstGeom prst="bentConnector3">
            <a:avLst>
              <a:gd name="adj1" fmla="val -1831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121601-EB26-4E2D-8FC8-C72429D66E06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>
            <a:off x="6422924" y="3546027"/>
            <a:ext cx="834974" cy="1767673"/>
          </a:xfrm>
          <a:prstGeom prst="bentConnector3">
            <a:avLst>
              <a:gd name="adj1" fmla="val -2737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B078-275C-4AC1-AF75-D771BDD7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3" y="1893230"/>
            <a:ext cx="6171247" cy="15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3.245</a:t>
            </a:r>
            <a:r>
              <a:rPr lang="en-US" sz="20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3.245 = [3; 4, 12, 4]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E388-63A2-4198-8BAF-92304233EB33}"/>
              </a:ext>
            </a:extLst>
          </p:cNvPr>
          <p:cNvSpPr/>
          <p:nvPr/>
        </p:nvSpPr>
        <p:spPr>
          <a:xfrm>
            <a:off x="6438900" y="2220861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4AA2D-7956-4945-B43B-06ED26551748}"/>
              </a:ext>
            </a:extLst>
          </p:cNvPr>
          <p:cNvSpPr/>
          <p:nvPr/>
        </p:nvSpPr>
        <p:spPr>
          <a:xfrm>
            <a:off x="1927959" y="2523203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9AAAB-8BED-45B2-9E23-0BB01D53D1C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H="1">
            <a:off x="1927959" y="2372032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2496B-D107-46CF-9778-B1F3DA88CD75}"/>
              </a:ext>
            </a:extLst>
          </p:cNvPr>
          <p:cNvSpPr/>
          <p:nvPr/>
        </p:nvSpPr>
        <p:spPr>
          <a:xfrm>
            <a:off x="6436445" y="2520746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A092-F84B-431D-86E6-02F82D392D97}"/>
              </a:ext>
            </a:extLst>
          </p:cNvPr>
          <p:cNvSpPr/>
          <p:nvPr/>
        </p:nvSpPr>
        <p:spPr>
          <a:xfrm>
            <a:off x="1925504" y="2823088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05CBCD1-EE13-4B50-89BC-7DDF15CE7D6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1925504" y="2671917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8183972-4256-4D02-9EBB-09E1AD786C61}"/>
              </a:ext>
            </a:extLst>
          </p:cNvPr>
          <p:cNvSpPr/>
          <p:nvPr/>
        </p:nvSpPr>
        <p:spPr>
          <a:xfrm>
            <a:off x="6819152" y="3683162"/>
            <a:ext cx="1657351" cy="811161"/>
          </a:xfrm>
          <a:prstGeom prst="wedgeRoundRectCallout">
            <a:avLst>
              <a:gd name="adj1" fmla="val -99587"/>
              <a:gd name="adj2" fmla="val -8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stop when this difference is zero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9B44D-3CFF-476C-B4EA-F689F1DE87C8}"/>
              </a:ext>
            </a:extLst>
          </p:cNvPr>
          <p:cNvSpPr/>
          <p:nvPr/>
        </p:nvSpPr>
        <p:spPr>
          <a:xfrm>
            <a:off x="3937819" y="2220861"/>
            <a:ext cx="383458" cy="120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B0D04-8B7E-4FCE-A304-340DDEC70950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6DC3FBA-40B0-4908-8DD3-65B546B4C6EC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16200000" flipH="1">
            <a:off x="4052570" y="3505977"/>
            <a:ext cx="1880420" cy="1726465"/>
          </a:xfrm>
          <a:prstGeom prst="bentConnector4">
            <a:avLst>
              <a:gd name="adj1" fmla="val 45294"/>
              <a:gd name="adj2" fmla="val 128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0.825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0.825 = [0; 1, 4, 1, 2, 2]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1C26-A145-4AEA-95F2-73806FB0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79" y="1908895"/>
            <a:ext cx="6224842" cy="2157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24BC6-13F0-4ADB-BDFD-F3113DCC8AB9}"/>
              </a:ext>
            </a:extLst>
          </p:cNvPr>
          <p:cNvSpPr/>
          <p:nvPr/>
        </p:nvSpPr>
        <p:spPr>
          <a:xfrm>
            <a:off x="3937819" y="2220860"/>
            <a:ext cx="383458" cy="184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1E0FF-BCEB-4C81-BBA7-265B96C84923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1740A4-FD26-4C57-873B-D7B2D2DA7B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6200000" flipH="1">
            <a:off x="4371310" y="3824716"/>
            <a:ext cx="1242941" cy="1726465"/>
          </a:xfrm>
          <a:prstGeom prst="bentConnector4">
            <a:avLst>
              <a:gd name="adj1" fmla="val 16776"/>
              <a:gd name="adj2" fmla="val 1363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171A6-E50C-419D-B200-9018F86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4" y="2231874"/>
            <a:ext cx="7368113" cy="2531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373" y="1252151"/>
            <a:ext cx="558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do we expand (decode) a standard CF?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??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79373" y="5095102"/>
            <a:ext cx="5585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row gives a better and better</a:t>
            </a:r>
          </a:p>
          <a:p>
            <a:pPr algn="ctr"/>
            <a:r>
              <a:rPr lang="en-US" sz="2000" dirty="0"/>
              <a:t>approximation </a:t>
            </a:r>
            <a:r>
              <a:rPr lang="en-US" sz="2000" b="1" dirty="0"/>
              <a:t>(h / k)</a:t>
            </a:r>
            <a:r>
              <a:rPr lang="en-US" sz="2000" dirty="0"/>
              <a:t> to the original number </a:t>
            </a:r>
            <a:r>
              <a:rPr lang="en-US" sz="2000" b="1" dirty="0"/>
              <a:t>x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0.825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</a:t>
            </a:r>
          </a:p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Connector: Elbow 6"/>
          <p:cNvCxnSpPr>
            <a:cxnSpLocks/>
            <a:stCxn id="11" idx="2"/>
            <a:endCxn id="15" idx="0"/>
          </p:cNvCxnSpPr>
          <p:nvPr/>
        </p:nvCxnSpPr>
        <p:spPr>
          <a:xfrm rot="5400000">
            <a:off x="2838166" y="1584856"/>
            <a:ext cx="1166005" cy="1813130"/>
          </a:xfrm>
          <a:prstGeom prst="bentConnector3">
            <a:avLst>
              <a:gd name="adj1" fmla="val 171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C685B-DAB9-4C70-BB39-74BA7D506264}"/>
              </a:ext>
            </a:extLst>
          </p:cNvPr>
          <p:cNvSpPr/>
          <p:nvPr/>
        </p:nvSpPr>
        <p:spPr>
          <a:xfrm>
            <a:off x="2374493" y="3074424"/>
            <a:ext cx="280219" cy="168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/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73F85D2-8BBB-4F66-83EB-A4B99312246A}"/>
              </a:ext>
            </a:extLst>
          </p:cNvPr>
          <p:cNvSpPr/>
          <p:nvPr/>
        </p:nvSpPr>
        <p:spPr>
          <a:xfrm>
            <a:off x="7975837" y="4505495"/>
            <a:ext cx="280219" cy="257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CE67BF-2AFA-4415-AF4F-72F2B49D5FD6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8256056" y="1742682"/>
            <a:ext cx="6976" cy="2891793"/>
          </a:xfrm>
          <a:prstGeom prst="bentConnector3">
            <a:avLst>
              <a:gd name="adj1" fmla="val -32769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A320B-6470-47EC-B32C-16F97210245F}"/>
              </a:ext>
            </a:extLst>
          </p:cNvPr>
          <p:cNvSpPr/>
          <p:nvPr/>
        </p:nvSpPr>
        <p:spPr>
          <a:xfrm>
            <a:off x="3486156" y="1548582"/>
            <a:ext cx="1683154" cy="3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5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414213562373095048801688724209698078569671875376948073176679737990732478462107038850387534327641572735013846230912297024924836055850737212644121497099935831413222665927505592755799950501152782060571470109559971605970274534596862014728517418640889198609552329230484308714321450839762603627995251407989687253396546331808829640620615258352395054745750287759961729835575220337531857011354374603408498847160386899970699004815030544027790316454247823068492936918621580578463111596668713013015618568987237235288509264861249497715421833420428568606014682472077143585487415565706967765372022648544701585880162075847492265722600208558446652145839889394437092659180031138824646815708263010059485870400318648034219489727829064104507263688131373985525611732204024509122770022694112757362728049573810896750401836986836845072579936472906076299694138047565482372899718032680247442062926912485905218100445984215059112024944134172853147810580360337107730918286931471017111168391658172688941975871658215212822951848847208969463386289156288276595263514054226765323969461751129160240871551013515045538128756005263146801712740265396947024030051749531886292563138518816347800156936917688185237868405228783762938921430065586956868596459515550164472450983689603688732311438941557665104088391429233811320605243362948531704991577175622854974143899918802176243096520656421182731672625753959471725593463723863226148274262220867115583959992652117625269891754098815934864008345708518147223181420407042650905653233339843645786579679651926729239987536661721598257886026336361782749599421940377775368142621773879919455139723127406689832998989538672882285637869774966251996658352577619893932284534473569479496295216889148549253890475582883452609652409654288939453864662574492755638196441031697983306185201937938494005715633372054806854057586799967012137223947582142630658513221740883238294728761739364746783743196000159218880734785761725221186749042497736692920731109636972160893370866115673458533483329525467585164471075784860246360083444911481858765555428645512331421992631133251797060843655970435285641008791850076036100915946567067688360557174007675690509613671940132493560524018599910506210816359772643138060546701029356997104242510578174953105725593498445112692278034491350663756874776028316282960553242242695753452902883876844642917328277088831808702533985233812274999081237189254072647536785030482159180188616710897286922920119759988070381854333253646021108229927929307287178079988809917674177410898306080032631181642798823117154363869661702999934161614878686018045505553986913115186010386375325004558186044804075024119518430567453368361367459737442398855328517930896037389891517319587413442881784212502191695187559344438739618931454999990610758704909026088351763622474975785885836803745793115733980209998662218694992259591327642361941059210032802614987456659968887406795616739185957288864247346358588686449682238600698335264279905628316561391394255764906206518602164726303336297507569787060660685649816009271870929215313236828135698893709741650447459096053747279652447709409924123871061447054398674364733847745481910087288622214958952959118789214917983398108378827815306556231581036064867587303601450227320882935134138722768417667843690529428698490838455744579409598626074249954916802853077398938296036213353987532050919989360751390644449576845699347127636450716327915470159773354863893942325727754003826027478567417258095141630715959784981800944356037939098559016827215403458158152100493666295344882710729239660232163823826661262683050257278116945103537937156882336593229782319298606467978986409208560955814261436363100461559433255047449397593399912541953230093217530447653396470662761166175351875464620967634558738616488019884849747926404506544489691004079421181692579685756378488149898641685499491635761448404702103398921534237703723335311564594438970365316672194904935188290580630740134686264167247011065346349391640714628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2621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8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25784B-7D11-44BD-AE40-5C4DED1A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78" y="5470165"/>
            <a:ext cx="2717445" cy="28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6" y="2105659"/>
            <a:ext cx="3320088" cy="284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2304F-1C7C-4171-98E3-4BC29E558FA1}"/>
              </a:ext>
            </a:extLst>
          </p:cNvPr>
          <p:cNvSpPr/>
          <p:nvPr/>
        </p:nvSpPr>
        <p:spPr>
          <a:xfrm>
            <a:off x="5588155" y="5470164"/>
            <a:ext cx="222710" cy="2896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C3FB4-906C-45B2-B156-66B30C89BCD8}"/>
              </a:ext>
            </a:extLst>
          </p:cNvPr>
          <p:cNvSpPr/>
          <p:nvPr/>
        </p:nvSpPr>
        <p:spPr>
          <a:xfrm>
            <a:off x="4885147" y="4720460"/>
            <a:ext cx="189298" cy="2052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940B9-16A2-4F25-A88F-5CA10FC816AB}"/>
              </a:ext>
            </a:extLst>
          </p:cNvPr>
          <p:cNvSpPr txBox="1"/>
          <p:nvPr/>
        </p:nvSpPr>
        <p:spPr>
          <a:xfrm>
            <a:off x="6232044" y="5230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E2F9EF-A43D-4118-8970-C7A1F0DF602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rot="16200000" flipH="1">
            <a:off x="5067426" y="4838079"/>
            <a:ext cx="544455" cy="71971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4458-48D5-442B-8887-39C05C7A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1" y="1625907"/>
            <a:ext cx="6496338" cy="22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[1; {2}]</a:t>
                </a:r>
              </a:p>
              <a:p>
                <a:pPr algn="ctr"/>
                <a:r>
                  <a:rPr lang="en-US" sz="2000" dirty="0"/>
                  <a:t>Numbers within {} are repeated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400" b="1" dirty="0"/>
                  <a:t>All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irrational numbers </a:t>
                </a:r>
                <a:r>
                  <a:rPr lang="en-US" sz="2400" b="1" dirty="0"/>
                  <a:t>yield an infinite CF</a:t>
                </a:r>
              </a:p>
              <a:p>
                <a:pPr algn="ctr"/>
                <a:r>
                  <a:rPr lang="en-US" sz="2400" b="1" dirty="0"/>
                  <a:t>with a repeated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sequence</a:t>
                </a:r>
                <a:r>
                  <a:rPr lang="en-US" sz="2400" b="1" dirty="0"/>
                  <a:t> of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length!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There is simple order behind the chaos!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blipFill>
                <a:blip r:embed="rId4"/>
                <a:stretch>
                  <a:fillRect t="-471" b="-4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74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3D2BA-D3BA-4C11-923A-75F3152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3" y="1509005"/>
            <a:ext cx="8028575" cy="426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8,119 / 5,741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7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blipFill>
                <a:blip r:embed="rId2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[10; {1,1,1,2,2,1,1,1,20}]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blipFill rotWithShape="0"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829C3-99BB-47BB-A077-62992F2D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73" y="1507668"/>
            <a:ext cx="4438052" cy="4354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591D7-FD11-40B4-829A-CF907B43333A}"/>
              </a:ext>
            </a:extLst>
          </p:cNvPr>
          <p:cNvSpPr/>
          <p:nvPr/>
        </p:nvSpPr>
        <p:spPr>
          <a:xfrm>
            <a:off x="3554361" y="1954161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E5F8F-8E8A-4710-A208-196F40D674C8}"/>
              </a:ext>
            </a:extLst>
          </p:cNvPr>
          <p:cNvSpPr/>
          <p:nvPr/>
        </p:nvSpPr>
        <p:spPr>
          <a:xfrm>
            <a:off x="3554361" y="3905866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7088443" y="5560141"/>
            <a:ext cx="1155905" cy="302342"/>
          </a:xfrm>
          <a:prstGeom prst="borderCallout2">
            <a:avLst>
              <a:gd name="adj1" fmla="val 118750"/>
              <a:gd name="adj2" fmla="val 32345"/>
              <a:gd name="adj3" fmla="val 204116"/>
              <a:gd name="adj4" fmla="val 7634"/>
              <a:gd name="adj5" fmla="val 207421"/>
              <a:gd name="adj6" fmla="val -39508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8135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B5EAFB-96FD-5F83-6B87-4AEFA75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1" y="1288065"/>
            <a:ext cx="7142077" cy="361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3340902" y="5043162"/>
            <a:ext cx="1155905" cy="302342"/>
          </a:xfrm>
          <a:prstGeom prst="borderCallout2">
            <a:avLst>
              <a:gd name="adj1" fmla="val -10158"/>
              <a:gd name="adj2" fmla="val 27806"/>
              <a:gd name="adj3" fmla="val -120634"/>
              <a:gd name="adj4" fmla="val -5335"/>
              <a:gd name="adj5" fmla="val -119808"/>
              <a:gd name="adj6" fmla="val -37563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0153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25502-4C6E-4E0A-9266-D8BE8C88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5" y="1610854"/>
            <a:ext cx="6161770" cy="396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131,952 / 12,413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829258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71828182845904523536028747135266249775724709369995957496696762772407663035354759457138217852516642742746639193200305992181741359662904357290033429526059563073813232862794349076323382988075319525101901157383418793070215408914993488416750924476146066808226480016847741185374234544243710753907774499206955170276183860626133138458300075204493382656029760673711320070932870912744374704723069697720931014169283681902551510865746377211125238978442505695369677078544996996794686445490598793163688923009879312773617821542499922957635148220826989519366803318252886939849646510582093923982948879332036250944311730123819706841614039701983767932068328237646480429531180232878250981945581530175671736133206981125099618188159304169035159888851934580727386673858942287922849989208680582574927961048419844436346324496848756023362482704197862320900216099023530436994184914631409343173814364054625315209618369088870701676839642437814059271456354906130310720851038375051011574770417189861068739696552126715468895703503540212340784981933432106817012100562788023519303322474501585390473041995777709350366041699732972508868769664035557071622684471625607988265178713419512466520103059212366771943252786753985589448969709640975459185695638023637016211204774272283648961342251644507818244235294863637214174023889344124796357437026375529444833799801612549227850925778256209262264832627793338656648162772516401910590049164499828931505660472580277863186415519565324425869829469593080191529872117255634754639644791014590409058629849679128740687050489585867174798546677575732056812884592054133405392200011378630094556068816674001698420558040336379537645203040243225661352783695117788386387443966253224985065499588623428189970773327617178392803494650143455889707194258639877275471096295374152111513683506275260232648472870392076431005958411661205452970302364725492966693811513732275364509888903136020572481765851180630364428123149655070475102544650117272115551948668508003685322818315219600373562527944951582841882947876108526398139559900673764829224437528718462457803619298197139914756448826260390338144182326251509748279877799643730899703888677822713836057729788241256119071766394650706330452795466185509666618566470971134447401607046262156807174818778443714369882185596709591025968620023537185887485696522000503117343920732113908032936344797273559552773490717837934216370120500545132638354400018632399149070547977805669785335804896690629511943247309958765523681285904138324116072260299833053537087613893963917795745401613722361878936526053815584158718692553860616477983402543512843961294603529133259427949043372990857315802909586313826832914771163963370924003168945863606064584592512699465572483918656420975268508230754425459937691704197778008536273094171016343490769642372229435236612557250881477922315197477806056967253801718077636034624592787784658506560507808442115296975218908740196609066518035165017925046195013665854366327125496399085491442000145747608193022120660243300964127048943903971771951806990869986066365832322787093765022601492910115171776359446020232493002804018677239102880978666056511832600436885088171572386698422422010249505518816948032210025154264946398128736776589276881635983124778865201411741109136011649950766290779436460058519419985601626479076153210387275571269925182756879893027617611461625493564959037980458381823233686120162437365698467037858533052758333379399075216606923805336988795651372855938834998947074161815501253970646481719467083481972144888987906765037959036696724949925452790337296361626589760394985767413973594410237443297093554779826296145914429364514286171585873397467918975712119561873857836447584484235555810500256114923915188930994634284139360803830916628188115037152849670597416256282360921680751501777253874025642534708790891372917228286115159156837252416307722544063378759310598267609442032619242853170187817729602354130606721360460003896610936470951414171857770141806064436368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3200" dirty="0">
                <a:latin typeface="+mn-lt"/>
              </a:rPr>
              <a:t> to 3,600 digits </a:t>
            </a:r>
          </a:p>
        </p:txBody>
      </p:sp>
    </p:spTree>
    <p:extLst>
      <p:ext uri="{BB962C8B-B14F-4D97-AF65-F5344CB8AC3E}">
        <p14:creationId xmlns:p14="http://schemas.microsoft.com/office/powerpoint/2010/main" val="1797000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54E09-A233-4575-921F-24426E3A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54" y="1007683"/>
            <a:ext cx="4555997" cy="447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[2; {1,2n,1}] for n &gt; 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= [7;2,{1,1,3n,12n+6,3n+2}] for n &gt; 0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stCxn id="2" idx="2"/>
          </p:cNvCxnSpPr>
          <p:nvPr/>
        </p:nvCxnSpPr>
        <p:spPr>
          <a:xfrm>
            <a:off x="2266950" y="4134452"/>
            <a:ext cx="2144103" cy="161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 for </a:t>
            </a:r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0581-3003-4E8D-87EE-41A4BFBF9E78}"/>
              </a:ext>
            </a:extLst>
          </p:cNvPr>
          <p:cNvSpPr/>
          <p:nvPr/>
        </p:nvSpPr>
        <p:spPr>
          <a:xfrm>
            <a:off x="3362324" y="1454765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84AA9-8109-4EBB-8996-A3089EBA0C73}"/>
              </a:ext>
            </a:extLst>
          </p:cNvPr>
          <p:cNvSpPr/>
          <p:nvPr/>
        </p:nvSpPr>
        <p:spPr>
          <a:xfrm>
            <a:off x="3362324" y="2128274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08915-3B03-428C-A854-C24E974C9B05}"/>
              </a:ext>
            </a:extLst>
          </p:cNvPr>
          <p:cNvSpPr/>
          <p:nvPr/>
        </p:nvSpPr>
        <p:spPr>
          <a:xfrm>
            <a:off x="3362324" y="2788458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8AA56-590C-48AD-B10F-69011942F319}"/>
              </a:ext>
            </a:extLst>
          </p:cNvPr>
          <p:cNvSpPr/>
          <p:nvPr/>
        </p:nvSpPr>
        <p:spPr>
          <a:xfrm>
            <a:off x="3362323" y="3461967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3211122"/>
            <a:ext cx="327660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</a:t>
            </a:r>
            <a:r>
              <a:rPr lang="en-US" b="1" dirty="0">
                <a:solidFill>
                  <a:srgbClr val="0070C0"/>
                </a:solidFill>
              </a:rPr>
              <a:t>transcendental numbers </a:t>
            </a:r>
            <a:r>
              <a:rPr lang="en-US" b="1" dirty="0"/>
              <a:t>yield an infinite CF with a repeated </a:t>
            </a:r>
            <a:r>
              <a:rPr lang="en-US" b="1" i="1" dirty="0">
                <a:solidFill>
                  <a:srgbClr val="FF0000"/>
                </a:solidFill>
              </a:rPr>
              <a:t>pattern</a:t>
            </a:r>
            <a:r>
              <a:rPr lang="en-US" b="1" i="1" dirty="0"/>
              <a:t> </a:t>
            </a:r>
            <a:r>
              <a:rPr lang="en-US" b="1" dirty="0"/>
              <a:t>of finite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3" y="1611618"/>
            <a:ext cx="6586954" cy="3790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7" y="1958980"/>
            <a:ext cx="7708966" cy="344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8" y="2956268"/>
            <a:ext cx="5066346" cy="3227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242" y="1501140"/>
            <a:ext cx="3700975" cy="45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0" y="1499610"/>
            <a:ext cx="4155299" cy="3453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0" y="1499610"/>
            <a:ext cx="401333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Coprime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the average number of times (the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400" dirty="0"/>
                  <a:t>) a </a:t>
                </a:r>
                <a:r>
                  <a:rPr lang="en-US" sz="2400" b="1" dirty="0"/>
                  <a:t>million</a:t>
                </a:r>
                <a:r>
                  <a:rPr lang="en-US" sz="2400" dirty="0"/>
                  <a:t> pairs of random integers (1 ≤ n ≤ 100,000) are coprime (their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GCD == 1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this experiment estimate to be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odds that two randomly chosen integers will share no common factors?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𝒑𝒓𝒐𝒃𝒂𝒃𝒊𝒍𝒊𝒕𝒚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32" y="1490787"/>
            <a:ext cx="6863335" cy="48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6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48720"/>
            <a:ext cx="7216346" cy="5324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6180339887498948482045868343656381177203091798057628621354486227052604628189024497072072041893911374847540880753868917521266338622235369317931800607667263544333890865959395829056383226613199282902678806752087668925017116962070322210432162695486262963136144381497587012203408058879544547492461856953648644492410443207713449470495658467885098743394422125448770664780915884607499887124007652170575179788341662562494075890697040002812104276217711177780531531714101170466659914669798731761356006708748071013179523689427521948435305678300228785699782977834784587822891109762500302696156170025046433824377648610283831268330372429267526311653392473167111211588186385133162038400522216579128667529465490681131715993432359734949850904094762132229810172610705961164562990981629055520852479035240602017279974717534277759277862561943208275051312181562855122248093947123414517022373580577278616008688382952304592647878017889921990270776903895321968198615143780314997411069260886742962267575605231727775203536139362107673893764556060605921658946675955190040055590895022953094231248235521221241544400647034056573479766397239494994658457887303962309037503399385621024236902513868041457799569812244574717803417312645322041639723213404444948730231541767689375210306873788034417009395440962795589867872320951242689355730970450959568440175551988192180206405290551893494759260073485228210108819464454422231889131929468962200230144377026992300780308526118075451928877050210968424936271359251876077788466583615023891349333312231053392321362431926372891067050339928226526355620902979864247275977256550861548754357482647181414512700060238901620777322449943530889990950168032811219432048196438767586331479857191139781539780747615077221175082694586393204565209896985556781410696837288405874610337810544439094368358358138113116899385557697548414914453415091295407005019477548616307542264172939468036731980586183391832859913039607201445595044977921207612478564591616083705949878600697018940988640076443617093341727091914336501371576601148038143062623805143211734815100559013456101180079050638142152709308588092875703450507808145458819906336129827981411745339273120809289727922213298064294687824274874017450554067787570832373109759151177629784432847479081765180977872684161176325038612112914368343767023503711163307258698832587103363222381098090121101989917684149175123313401527338438372345009347860497929459915822012581045982309255287212413704361491020547185549611808764265765110605458814756044317847985845397312863016254487611485202170644041116607669505977578325703951108782308271064789390211156910392768384538633332156582965977310343603232254574363720412440640888267375843395367959312322134373209957498894699565647360072959998391288103197426312517971414320123112795518947781726914158911779919564812558001845506563295285985910009086218029775637892599916499464281930222935523466747593269516542140210913630181947227078901220872873617073486499981562554728113734798716569527489008144384053274837813782466917444229634914708157007352545707089772675469343822619546861533120953357923801460927351021011919021836067509730895752895774681422954339438549315533963038072916917584610146099505506480367930414723657203986007355076090231731250161320484358364817704848181099160244252327167219018933459637860878752870173935930301335901123710239171265904702634940283076687674363865132710628032317406931733448234356453185058135310854973335075996677871244905836367541328908624063245639535721252426117027802865604323494283730172557440583727826799603173936401328762770124367983114464369476705312724924104716700138247831286565064934341803900410178053395058772458665575522939158239708417729833728231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95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1683465"/>
            <a:ext cx="3656775" cy="2830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A349EB-C258-FED1-051B-D79D5C06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43" y="1681907"/>
            <a:ext cx="3656775" cy="44611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47063" y="296671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360238" y="316789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076518" y="173490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11789" y="194933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6347654" y="422052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410776" y="4608833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6435887" y="542940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7250205" y="584899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5782370" y="441609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306E46-D017-28D1-2C2E-578CCF09F91F}"/>
              </a:ext>
            </a:extLst>
          </p:cNvPr>
          <p:cNvGrpSpPr/>
          <p:nvPr/>
        </p:nvGrpSpPr>
        <p:grpSpPr>
          <a:xfrm>
            <a:off x="6798684" y="339187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F0A3B-9058-F6C2-9968-6CE9C6F187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999D3BC-068E-E8DC-C6C1-B0A7944E4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6C403FA-5989-9BD2-93C5-0DE76BE2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7" y="4927110"/>
            <a:ext cx="4240789" cy="1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0055B96-E217-127B-1F75-E64F9157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35" y="1633255"/>
            <a:ext cx="3651540" cy="2602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1406095"/>
            <a:ext cx="3656775" cy="28300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94995" y="26893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408170" y="28905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124450" y="145753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59721" y="16719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2697997" y="18767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288261" y="2002587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7826577" y="311331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6553741" y="382188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6468096" y="15607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03FF5-D5C4-02E5-0425-45100790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90" y="4321953"/>
            <a:ext cx="5070620" cy="23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C0CA-FDA2-4874-9D55-635F497B75A6}"/>
              </a:ext>
            </a:extLst>
          </p:cNvPr>
          <p:cNvSpPr txBox="1"/>
          <p:nvPr/>
        </p:nvSpPr>
        <p:spPr>
          <a:xfrm>
            <a:off x="2002529" y="1321477"/>
            <a:ext cx="513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Truncated infinite CFs, when decoded, will only return an approximation of the original real number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4DDD00-4B01-61FF-6DAD-4B5C120F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900D4-CB41-AFE4-DB52-C2C8E5B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2" y="2037527"/>
            <a:ext cx="7576591" cy="68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/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8D6BD84-4BC5-AA01-2AE9-7DA3C17A6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r="10558" b="13676"/>
          <a:stretch/>
        </p:blipFill>
        <p:spPr>
          <a:xfrm>
            <a:off x="884456" y="3162683"/>
            <a:ext cx="2836004" cy="30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/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 = [1; {1}]</a:t>
                </a:r>
                <a:endParaRPr lang="en-US" sz="4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blipFill>
                <a:blip r:embed="rId6"/>
                <a:stretch>
                  <a:fillRect t="-12295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93DBB5D-795B-F19E-D6EC-B52909A314DA}"/>
              </a:ext>
            </a:extLst>
          </p:cNvPr>
          <p:cNvSpPr/>
          <p:nvPr/>
        </p:nvSpPr>
        <p:spPr>
          <a:xfrm>
            <a:off x="4012728" y="5398707"/>
            <a:ext cx="4164406" cy="824265"/>
          </a:xfrm>
          <a:prstGeom prst="wedgeRectCallout">
            <a:avLst>
              <a:gd name="adj1" fmla="val -1084"/>
              <a:gd name="adj2" fmla="val -121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Mother Nature’s true </a:t>
            </a:r>
            <a:r>
              <a:rPr lang="en-US" sz="2000" b="1" i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sz="2000" dirty="0"/>
              <a:t>It is the simplest infinite CF possible!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5F255-558A-E7D2-E608-61945149C44A}"/>
              </a:ext>
            </a:extLst>
          </p:cNvPr>
          <p:cNvSpPr/>
          <p:nvPr/>
        </p:nvSpPr>
        <p:spPr>
          <a:xfrm>
            <a:off x="1893094" y="2211051"/>
            <a:ext cx="243004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3F127-31E6-AF07-B57A-B9654D7FF80A}"/>
              </a:ext>
            </a:extLst>
          </p:cNvPr>
          <p:cNvSpPr/>
          <p:nvPr/>
        </p:nvSpPr>
        <p:spPr>
          <a:xfrm>
            <a:off x="8081963" y="2213311"/>
            <a:ext cx="260071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4980BB-DC4B-BE8B-7C67-7161CA2ABC32}"/>
              </a:ext>
            </a:extLst>
          </p:cNvPr>
          <p:cNvCxnSpPr/>
          <p:nvPr/>
        </p:nvCxnSpPr>
        <p:spPr>
          <a:xfrm>
            <a:off x="2398426" y="2725712"/>
            <a:ext cx="4197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 animBg="1"/>
      <p:bldP spid="18" grpId="0" animBg="1"/>
      <p:bldP spid="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73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blipFill>
                <a:blip r:embed="rId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= [3;7,15,1,292,1,1,1,2,1,3,1,14,3,3,23,1,1,7….] (no repeated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pattern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of finite length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!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FE78-A6B8-40E9-971E-8E96FA05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40" y="1322337"/>
            <a:ext cx="4537520" cy="4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CF48-CFF1-4380-B2FF-A56282D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5" y="856116"/>
            <a:ext cx="6949851" cy="369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08" y="4741751"/>
            <a:ext cx="71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circumference of Earth:</a:t>
            </a:r>
          </a:p>
          <a:p>
            <a:r>
              <a:rPr lang="en-US" dirty="0"/>
              <a:t>22 / 7 = accurate to between NYC and Washington, DC</a:t>
            </a:r>
          </a:p>
          <a:p>
            <a:r>
              <a:rPr lang="en-US" dirty="0"/>
              <a:t>355 / 113 = accurate to 100m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4108" y="5739810"/>
            <a:ext cx="532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distance between Earth &amp; Sun:</a:t>
            </a:r>
          </a:p>
          <a:p>
            <a:r>
              <a:rPr lang="en-US" dirty="0"/>
              <a:t>355 / 113 = accurate to 400m</a:t>
            </a:r>
          </a:p>
          <a:p>
            <a:r>
              <a:rPr lang="en-US" dirty="0"/>
              <a:t>104348 / 33215 = accurate to 10cm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4620" y="4880005"/>
            <a:ext cx="5254760" cy="1247522"/>
            <a:chOff x="3385333" y="4960410"/>
            <a:chExt cx="5358860" cy="12475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333" y="4960410"/>
              <a:ext cx="2373334" cy="124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 a </a:t>
                  </a:r>
                  <a:r>
                    <a:rPr lang="en-US" b="1" i="1" dirty="0"/>
                    <a:t>standard</a:t>
                  </a:r>
                  <a:r>
                    <a:rPr lang="en-US" dirty="0"/>
                    <a:t> CF all the numerators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067" t="-4673" r="-3359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 rot="5400000">
              <a:off x="5856636" y="5373917"/>
              <a:ext cx="326574" cy="5225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/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generalized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can be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any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expression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generalized</a:t>
                </a:r>
                <a:r>
                  <a:rPr lang="en-US" sz="2000" dirty="0"/>
                  <a:t>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/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6+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/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</a:p>
              <a:p>
                <a:pPr algn="ctr"/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All the mysterious and unpredictable digits of PI come from this simple generalized CF 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blipFill>
                <a:blip r:embed="rId4"/>
                <a:stretch>
                  <a:fillRect t="-3524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F2F71-1174-4ED2-8C33-7498E144D1EB}"/>
              </a:ext>
            </a:extLst>
          </p:cNvPr>
          <p:cNvGrpSpPr/>
          <p:nvPr/>
        </p:nvGrpSpPr>
        <p:grpSpPr>
          <a:xfrm>
            <a:off x="555979" y="3163155"/>
            <a:ext cx="1993491" cy="1937171"/>
            <a:chOff x="555979" y="2912434"/>
            <a:chExt cx="1993491" cy="1937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B14179-25FB-4418-84C4-D9B03BB5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9" y="3235874"/>
              <a:ext cx="1993491" cy="16137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7E2A4F-A087-4FF6-9985-83EE8A2FEC90}"/>
                </a:ext>
              </a:extLst>
            </p:cNvPr>
            <p:cNvSpPr txBox="1"/>
            <p:nvPr/>
          </p:nvSpPr>
          <p:spPr>
            <a:xfrm>
              <a:off x="555979" y="2912434"/>
              <a:ext cx="1993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Euler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DA1E8-0DC1-4C65-BF9D-0FC215EB4062}"/>
              </a:ext>
            </a:extLst>
          </p:cNvPr>
          <p:cNvGrpSpPr/>
          <p:nvPr/>
        </p:nvGrpSpPr>
        <p:grpSpPr>
          <a:xfrm>
            <a:off x="3705325" y="4619191"/>
            <a:ext cx="2120292" cy="594542"/>
            <a:chOff x="3705325" y="4619191"/>
            <a:chExt cx="2120292" cy="5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148CC-CAE0-4176-86FC-1AA701513E1D}"/>
                </a:ext>
              </a:extLst>
            </p:cNvPr>
            <p:cNvGrpSpPr/>
            <p:nvPr/>
          </p:nvGrpSpPr>
          <p:grpSpPr>
            <a:xfrm>
              <a:off x="3705325" y="4619191"/>
              <a:ext cx="355986" cy="586990"/>
              <a:chOff x="3852808" y="4619191"/>
              <a:chExt cx="35598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09EF33-FE42-47ED-A62D-2E634C47B868}"/>
                  </a:ext>
                </a:extLst>
              </p:cNvPr>
              <p:cNvCxnSpPr>
                <a:stCxn id="4" idx="2"/>
              </p:cNvCxnSpPr>
              <p:nvPr/>
            </p:nvCxnSpPr>
            <p:spPr>
              <a:xfrm flipH="1">
                <a:off x="4030790" y="4896190"/>
                <a:ext cx="11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B9A366-8E93-43EF-9863-47CED4824C44}"/>
                </a:ext>
              </a:extLst>
            </p:cNvPr>
            <p:cNvGrpSpPr/>
            <p:nvPr/>
          </p:nvGrpSpPr>
          <p:grpSpPr>
            <a:xfrm>
              <a:off x="4756578" y="4619191"/>
              <a:ext cx="360416" cy="586990"/>
              <a:chOff x="4638592" y="4619191"/>
              <a:chExt cx="36041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9509D7-00FB-4265-AA25-BBBFFF878474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4818800" y="4896190"/>
                <a:ext cx="6488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23DBA-2553-4571-A21A-1DC165F3A605}"/>
                </a:ext>
              </a:extLst>
            </p:cNvPr>
            <p:cNvGrpSpPr/>
            <p:nvPr/>
          </p:nvGrpSpPr>
          <p:grpSpPr>
            <a:xfrm>
              <a:off x="5452225" y="4619191"/>
              <a:ext cx="373392" cy="586990"/>
              <a:chOff x="5319492" y="4619191"/>
              <a:chExt cx="373392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57485F6-9796-49B9-B585-7A601B1DB2C5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499703" y="4896190"/>
                <a:ext cx="6485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3CB12F-8851-4D44-8D12-44AE941A871C}"/>
                </a:ext>
              </a:extLst>
            </p:cNvPr>
            <p:cNvGrpSpPr/>
            <p:nvPr/>
          </p:nvGrpSpPr>
          <p:grpSpPr>
            <a:xfrm>
              <a:off x="4066063" y="4619191"/>
              <a:ext cx="277960" cy="594542"/>
              <a:chOff x="4184048" y="4619191"/>
              <a:chExt cx="277960" cy="594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FE0281-38B2-421A-8D63-871F8EA48C65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4323028" y="4896190"/>
                <a:ext cx="0" cy="31754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54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2BFFF-0222-AE37-31C0-83042DEB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87" y="1255270"/>
            <a:ext cx="5775827" cy="53273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B64ED-F951-41B1-BD67-CC139485514E}"/>
              </a:ext>
            </a:extLst>
          </p:cNvPr>
          <p:cNvGrpSpPr/>
          <p:nvPr/>
        </p:nvGrpSpPr>
        <p:grpSpPr>
          <a:xfrm>
            <a:off x="4684424" y="282370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456463-C4E2-4277-B9C3-6D39D0CE2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20D91-2544-4871-A84E-DE3C63D9C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E943A-CD1A-4BA6-93F5-841DFDB26887}"/>
              </a:ext>
            </a:extLst>
          </p:cNvPr>
          <p:cNvGrpSpPr/>
          <p:nvPr/>
        </p:nvGrpSpPr>
        <p:grpSpPr>
          <a:xfrm>
            <a:off x="4737575" y="3030438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C2EE73-9299-4D98-BDD0-E1D3D64ED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A0220-97FB-47FF-A071-AD8A750647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65FA2C-0DFD-46EC-A827-1084B77A2E01}"/>
              </a:ext>
            </a:extLst>
          </p:cNvPr>
          <p:cNvGrpSpPr/>
          <p:nvPr/>
        </p:nvGrpSpPr>
        <p:grpSpPr>
          <a:xfrm>
            <a:off x="4712914" y="344297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CDC031-DCE2-49D9-B7C3-4AF2E3ACB9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38753A-57D2-4A28-89B0-9C5236A23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631BE2-052D-4C44-9011-B4352A739C07}"/>
              </a:ext>
            </a:extLst>
          </p:cNvPr>
          <p:cNvGrpSpPr/>
          <p:nvPr/>
        </p:nvGrpSpPr>
        <p:grpSpPr>
          <a:xfrm>
            <a:off x="5282037" y="3750469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DE01AE-44FF-4DA2-BD9B-0C077FA8F2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FAB79D-7219-4C1A-BC01-2090974B1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6EAA1-4AF4-49B2-8627-F36B94D4B52C}"/>
              </a:ext>
            </a:extLst>
          </p:cNvPr>
          <p:cNvGrpSpPr/>
          <p:nvPr/>
        </p:nvGrpSpPr>
        <p:grpSpPr>
          <a:xfrm>
            <a:off x="4412430" y="406265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CD9C18-59B9-478B-BD5C-BFEB6F38235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AFC94E-CD65-4276-B7AC-A92E0590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07C14-9206-467A-82B1-F6FD0C0A927A}"/>
              </a:ext>
            </a:extLst>
          </p:cNvPr>
          <p:cNvGrpSpPr/>
          <p:nvPr/>
        </p:nvGrpSpPr>
        <p:grpSpPr>
          <a:xfrm>
            <a:off x="5035479" y="424824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3BE3A8-78C9-4C1C-A15E-547E01F620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A5211-0A1E-4670-B8DD-A79415C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B59A32-0FE5-4655-8F0C-A33DD20B917C}"/>
              </a:ext>
            </a:extLst>
          </p:cNvPr>
          <p:cNvGrpSpPr/>
          <p:nvPr/>
        </p:nvGrpSpPr>
        <p:grpSpPr>
          <a:xfrm>
            <a:off x="6689073" y="467680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7DA38A-2A99-478B-A496-9F77D76D3A8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0F8FD-EB1B-4A67-B8EA-82363FB88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AEB41B5-ED42-86D2-1696-162D257ACD0A}"/>
              </a:ext>
            </a:extLst>
          </p:cNvPr>
          <p:cNvSpPr/>
          <p:nvPr/>
        </p:nvSpPr>
        <p:spPr>
          <a:xfrm>
            <a:off x="2764630" y="3530191"/>
            <a:ext cx="171451" cy="2202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471FF-D752-23E2-1945-7085B00792D2}"/>
              </a:ext>
            </a:extLst>
          </p:cNvPr>
          <p:cNvSpPr/>
          <p:nvPr/>
        </p:nvSpPr>
        <p:spPr>
          <a:xfrm>
            <a:off x="3524132" y="1866900"/>
            <a:ext cx="307300" cy="23574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2A90A2-7E9F-F61F-61DB-4335D3797E0F}"/>
              </a:ext>
            </a:extLst>
          </p:cNvPr>
          <p:cNvGrpSpPr/>
          <p:nvPr/>
        </p:nvGrpSpPr>
        <p:grpSpPr>
          <a:xfrm>
            <a:off x="6689073" y="5062409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6F83A7-0B1D-3C3E-C989-C7C3C451D6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78BF8F-B998-EA95-9BE1-9036154B3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307097-B853-AF3C-3CCE-E862B15A6D20}"/>
              </a:ext>
            </a:extLst>
          </p:cNvPr>
          <p:cNvGrpSpPr/>
          <p:nvPr/>
        </p:nvGrpSpPr>
        <p:grpSpPr>
          <a:xfrm>
            <a:off x="7389284" y="5271524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D5CB2-3472-3318-771E-9B28D24CA55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D699EE-5647-A63B-45DA-AF22B4758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999126E-1D0B-C8E7-6D46-35C999336D94}"/>
              </a:ext>
            </a:extLst>
          </p:cNvPr>
          <p:cNvSpPr/>
          <p:nvPr/>
        </p:nvSpPr>
        <p:spPr>
          <a:xfrm>
            <a:off x="2137541" y="2077386"/>
            <a:ext cx="2187121" cy="2202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6A17EB5-FE67-0E4F-B1C4-7BC60A40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30" y="2066949"/>
            <a:ext cx="4561905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9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6" grpId="0" animBg="1"/>
      <p:bldP spid="36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EE369E-655C-A907-E33C-B3539304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98" y="4271081"/>
            <a:ext cx="4253624" cy="2427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47072-D5A3-6E0D-7DD9-03B9CA797A15}"/>
              </a:ext>
            </a:extLst>
          </p:cNvPr>
          <p:cNvCxnSpPr/>
          <p:nvPr/>
        </p:nvCxnSpPr>
        <p:spPr>
          <a:xfrm flipV="1">
            <a:off x="5179102" y="2226039"/>
            <a:ext cx="539646" cy="804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42DE6-E98F-2A91-7900-A1553D3E0A72}"/>
              </a:ext>
            </a:extLst>
          </p:cNvPr>
          <p:cNvCxnSpPr>
            <a:cxnSpLocks/>
          </p:cNvCxnSpPr>
          <p:nvPr/>
        </p:nvCxnSpPr>
        <p:spPr>
          <a:xfrm flipV="1">
            <a:off x="5917767" y="2226039"/>
            <a:ext cx="95832" cy="852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1856A9-12D7-C58B-F8EF-B5B521320E8A}"/>
              </a:ext>
            </a:extLst>
          </p:cNvPr>
          <p:cNvCxnSpPr>
            <a:cxnSpLocks/>
          </p:cNvCxnSpPr>
          <p:nvPr/>
        </p:nvCxnSpPr>
        <p:spPr>
          <a:xfrm flipV="1">
            <a:off x="5191569" y="2209723"/>
            <a:ext cx="1038759" cy="1340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9D1E0-B5E1-658B-2556-7908D305A8A2}"/>
              </a:ext>
            </a:extLst>
          </p:cNvPr>
          <p:cNvCxnSpPr>
            <a:cxnSpLocks/>
          </p:cNvCxnSpPr>
          <p:nvPr/>
        </p:nvCxnSpPr>
        <p:spPr>
          <a:xfrm flipV="1">
            <a:off x="5938569" y="2209723"/>
            <a:ext cx="549883" cy="133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DE19D-2E04-484C-027C-506E2B17F3E1}"/>
              </a:ext>
            </a:extLst>
          </p:cNvPr>
          <p:cNvCxnSpPr>
            <a:cxnSpLocks/>
          </p:cNvCxnSpPr>
          <p:nvPr/>
        </p:nvCxnSpPr>
        <p:spPr>
          <a:xfrm flipV="1">
            <a:off x="6638411" y="2226039"/>
            <a:ext cx="101386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0C794D-BAE7-05EA-F87B-4CFEBC7EB860}"/>
              </a:ext>
            </a:extLst>
          </p:cNvPr>
          <p:cNvCxnSpPr>
            <a:cxnSpLocks/>
          </p:cNvCxnSpPr>
          <p:nvPr/>
        </p:nvCxnSpPr>
        <p:spPr>
          <a:xfrm flipH="1" flipV="1">
            <a:off x="6977328" y="2226039"/>
            <a:ext cx="360357" cy="135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618C0-63D7-1871-A032-5FF9AD4F0293}"/>
              </a:ext>
            </a:extLst>
          </p:cNvPr>
          <p:cNvCxnSpPr>
            <a:cxnSpLocks/>
          </p:cNvCxnSpPr>
          <p:nvPr/>
        </p:nvCxnSpPr>
        <p:spPr>
          <a:xfrm flipH="1" flipV="1">
            <a:off x="7234459" y="2226039"/>
            <a:ext cx="843715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1C7999F-AEB4-9F7F-01FD-AE5EB6295DF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4739" b="5100"/>
          <a:stretch/>
        </p:blipFill>
        <p:spPr>
          <a:xfrm>
            <a:off x="1548971" y="4299012"/>
            <a:ext cx="2514159" cy="19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1" grpId="0"/>
      <p:bldP spid="12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4C6C7F-55FF-5C5A-B078-9B47B09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" y="4383205"/>
            <a:ext cx="4260415" cy="85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EEBA2E-309E-4DAA-8D33-66040AD4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27" y="4259466"/>
            <a:ext cx="2823146" cy="1458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93D7A-EB63-400D-ACC9-E8161FD9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318" y="5129598"/>
            <a:ext cx="1471990" cy="145848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21EDE2B-1BF0-4714-846B-D6482DBA93AA}"/>
              </a:ext>
            </a:extLst>
          </p:cNvPr>
          <p:cNvSpPr/>
          <p:nvPr/>
        </p:nvSpPr>
        <p:spPr>
          <a:xfrm>
            <a:off x="1310482" y="5577628"/>
            <a:ext cx="2766844" cy="732626"/>
          </a:xfrm>
          <a:prstGeom prst="wedgeRectCallout">
            <a:avLst>
              <a:gd name="adj1" fmla="val -11703"/>
              <a:gd name="adj2" fmla="val -89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Generalized CFs often </a:t>
            </a:r>
            <a:r>
              <a:rPr lang="en-US" sz="2000" b="1" dirty="0"/>
              <a:t>converge </a:t>
            </a:r>
            <a:r>
              <a:rPr lang="en-US" sz="2000" dirty="0"/>
              <a:t>very slowly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21A11-B35F-450B-9E07-78C73C61028E}"/>
              </a:ext>
            </a:extLst>
          </p:cNvPr>
          <p:cNvSpPr/>
          <p:nvPr/>
        </p:nvSpPr>
        <p:spPr>
          <a:xfrm>
            <a:off x="1618360" y="5009676"/>
            <a:ext cx="1799398" cy="239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has asked you to write a Python program to       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for a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(assume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) such that: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≤70,</m:t>
                    </m:r>
                  </m:oMath>
                </a14:m>
                <a:r>
                  <a:rPr lang="en-US" sz="2400" dirty="0"/>
                  <a:t> check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&lt;70,000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Why is there is no need to check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Is there any relationship between each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value and the </a:t>
                </a:r>
                <a:r>
                  <a:rPr lang="en-US" sz="2400" u="sng" dirty="0"/>
                  <a:t>first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values that can solve the equation?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  <a:blipFill>
                <a:blip r:embed="rId3"/>
                <a:stretch>
                  <a:fillRect l="-1066" t="-214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74D40-7A8E-4ED8-BC54-7F56C17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2045245"/>
            <a:ext cx="7165298" cy="422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– High Performance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https://numba.pydata.org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1321552" y="5014210"/>
            <a:ext cx="2455969" cy="23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D9B80-373F-470A-BD15-E270D93C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64" y="273571"/>
            <a:ext cx="4334243" cy="6447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3473379" y="39731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F902F-FBC9-4460-9DD7-0BCC38FE7A4F}"/>
              </a:ext>
            </a:extLst>
          </p:cNvPr>
          <p:cNvGrpSpPr/>
          <p:nvPr/>
        </p:nvGrpSpPr>
        <p:grpSpPr>
          <a:xfrm>
            <a:off x="2010867" y="472571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3A8E8-46C9-49BC-86F5-57C70D7A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40EB-DBB4-494A-911E-420DDA5215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8023F-B4F9-4F1E-9F6C-457A5B0327D8}"/>
              </a:ext>
            </a:extLst>
          </p:cNvPr>
          <p:cNvGrpSpPr/>
          <p:nvPr/>
        </p:nvGrpSpPr>
        <p:grpSpPr>
          <a:xfrm>
            <a:off x="2516013" y="54739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4CC4A-FDEC-4CBB-B8AC-DFA84DB9A5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9C06CE-7E9D-4378-BED7-3FC7C515E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C267F-14A2-4098-9469-8DA2F0487C3E}"/>
              </a:ext>
            </a:extLst>
          </p:cNvPr>
          <p:cNvGrpSpPr/>
          <p:nvPr/>
        </p:nvGrpSpPr>
        <p:grpSpPr>
          <a:xfrm>
            <a:off x="4244865" y="5681831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7CCEA-A833-432C-9FF8-A3E91AD106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19A0E5-6714-474D-A144-E51B07D0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BB276E-8EB8-40D2-8A3B-99B1F4B36012}"/>
              </a:ext>
            </a:extLst>
          </p:cNvPr>
          <p:cNvGrpSpPr/>
          <p:nvPr/>
        </p:nvGrpSpPr>
        <p:grpSpPr>
          <a:xfrm>
            <a:off x="2367376" y="2260836"/>
            <a:ext cx="1000912" cy="642154"/>
            <a:chOff x="3607358" y="5252656"/>
            <a:chExt cx="1000912" cy="64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F7F33-8BA1-406D-AA5A-AEDFE19CBF28}"/>
                </a:ext>
              </a:extLst>
            </p:cNvPr>
            <p:cNvSpPr txBox="1"/>
            <p:nvPr/>
          </p:nvSpPr>
          <p:spPr>
            <a:xfrm>
              <a:off x="4224812" y="525265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F5380F-51E0-4812-9A96-358C487ABF9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3607358" y="5437322"/>
              <a:ext cx="617454" cy="4574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/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/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&lt;70,000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/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D471A57-EB3A-33B9-A7A6-07415CB0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7EF1A-B39F-2C2B-26F0-E652661E433A}"/>
              </a:ext>
            </a:extLst>
          </p:cNvPr>
          <p:cNvGrpSpPr/>
          <p:nvPr/>
        </p:nvGrpSpPr>
        <p:grpSpPr>
          <a:xfrm>
            <a:off x="3128686" y="360060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DEF573-3442-A900-7A23-B12AC55A5B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6A0574-1353-CA41-1C8C-3A0C0EAAC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87D3D-1B90-9903-FCD1-74C0461B5263}"/>
              </a:ext>
            </a:extLst>
          </p:cNvPr>
          <p:cNvGrpSpPr/>
          <p:nvPr/>
        </p:nvGrpSpPr>
        <p:grpSpPr>
          <a:xfrm>
            <a:off x="2318162" y="415448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35361-4EBB-06AD-AA4C-4ABB28847E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009A58-E79F-3A5A-3470-FD1CEDFD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D3F5DB-21CA-FE75-1743-21C7620FB156}"/>
              </a:ext>
            </a:extLst>
          </p:cNvPr>
          <p:cNvGrpSpPr/>
          <p:nvPr/>
        </p:nvGrpSpPr>
        <p:grpSpPr>
          <a:xfrm>
            <a:off x="4122016" y="6399763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468CA9-72A1-E8DE-15A6-58827FD2D8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28579-FED5-4F71-4066-B4574FECE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20A79-6F77-3BDF-6F77-0F1DB0CF4C86}"/>
              </a:ext>
            </a:extLst>
          </p:cNvPr>
          <p:cNvGrpSpPr/>
          <p:nvPr/>
        </p:nvGrpSpPr>
        <p:grpSpPr>
          <a:xfrm>
            <a:off x="1138313" y="974250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0791AB-F96E-8A30-089D-0B1C3FE5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4582F8-FABE-C0E6-139A-DC14EF2A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0CD03-2ABF-6492-23B2-031365CA3149}"/>
              </a:ext>
            </a:extLst>
          </p:cNvPr>
          <p:cNvGrpSpPr/>
          <p:nvPr/>
        </p:nvGrpSpPr>
        <p:grpSpPr>
          <a:xfrm>
            <a:off x="3060662" y="3407035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807C91-ED60-AA57-0BE4-422AAC4E12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8E9590-3F9F-A1CB-3F74-2A23B306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/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41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4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568" y="365126"/>
            <a:ext cx="4562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52880-15F3-4694-B92F-9D3FF4C88575}"/>
              </a:ext>
            </a:extLst>
          </p:cNvPr>
          <p:cNvGrpSpPr/>
          <p:nvPr/>
        </p:nvGrpSpPr>
        <p:grpSpPr>
          <a:xfrm>
            <a:off x="819195" y="1655610"/>
            <a:ext cx="7174680" cy="5009322"/>
            <a:chOff x="819195" y="1655610"/>
            <a:chExt cx="7174680" cy="500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29824E-618B-4694-90B0-234667D0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7"/>
            <a:stretch/>
          </p:blipFill>
          <p:spPr>
            <a:xfrm>
              <a:off x="819195" y="1655610"/>
              <a:ext cx="1958014" cy="497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EC5BD-E14A-4FF8-8350-00C8AEAF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67" y="1655610"/>
              <a:ext cx="1947350" cy="4977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DA9DA-106F-4BC4-AF51-DB08D715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6475" y="1655610"/>
              <a:ext cx="2057400" cy="5009322"/>
            </a:xfrm>
            <a:prstGeom prst="rect">
              <a:avLst/>
            </a:prstGeom>
          </p:spPr>
        </p:pic>
      </p:grp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22BB87C5-11DD-4349-AD66-29C84CA02573}"/>
              </a:ext>
            </a:extLst>
          </p:cNvPr>
          <p:cNvSpPr/>
          <p:nvPr/>
        </p:nvSpPr>
        <p:spPr>
          <a:xfrm>
            <a:off x="960409" y="473065"/>
            <a:ext cx="2662085" cy="995516"/>
          </a:xfrm>
          <a:prstGeom prst="borderCallout2">
            <a:avLst>
              <a:gd name="adj1" fmla="val 89120"/>
              <a:gd name="adj2" fmla="val 82803"/>
              <a:gd name="adj3" fmla="val 170602"/>
              <a:gd name="adj4" fmla="val 77516"/>
              <a:gd name="adj5" fmla="val 212661"/>
              <a:gd name="adj6" fmla="val 60457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Hyphens indicate no solution was found in the allowed search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08802-CB99-4FFF-A8F6-66A4E07262D1}"/>
              </a:ext>
            </a:extLst>
          </p:cNvPr>
          <p:cNvSpPr/>
          <p:nvPr/>
        </p:nvSpPr>
        <p:spPr>
          <a:xfrm>
            <a:off x="960409" y="2521974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473DA-D6D1-4D12-8507-1A0C9B230540}"/>
              </a:ext>
            </a:extLst>
          </p:cNvPr>
          <p:cNvSpPr/>
          <p:nvPr/>
        </p:nvSpPr>
        <p:spPr>
          <a:xfrm>
            <a:off x="6114337" y="5152003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CF98D-F093-43EA-BF60-07355D042A58}"/>
              </a:ext>
            </a:extLst>
          </p:cNvPr>
          <p:cNvSpPr/>
          <p:nvPr/>
        </p:nvSpPr>
        <p:spPr>
          <a:xfrm>
            <a:off x="6114336" y="450558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369FF-BBD6-4AC9-842A-525E0AA4BD41}"/>
              </a:ext>
            </a:extLst>
          </p:cNvPr>
          <p:cNvSpPr/>
          <p:nvPr/>
        </p:nvSpPr>
        <p:spPr>
          <a:xfrm>
            <a:off x="6114335" y="19006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B1B6F-8597-4E2C-A094-C5A099D0907B}"/>
              </a:ext>
            </a:extLst>
          </p:cNvPr>
          <p:cNvSpPr/>
          <p:nvPr/>
        </p:nvSpPr>
        <p:spPr>
          <a:xfrm>
            <a:off x="3506004" y="4175019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97EA58-60CA-43C3-9689-5BBB6B4BD9A0}"/>
              </a:ext>
            </a:extLst>
          </p:cNvPr>
          <p:cNvSpPr/>
          <p:nvPr/>
        </p:nvSpPr>
        <p:spPr>
          <a:xfrm>
            <a:off x="960409" y="356150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46DD9-0D46-4901-8CF4-43F5D5B21E2A}"/>
              </a:ext>
            </a:extLst>
          </p:cNvPr>
          <p:cNvSpPr/>
          <p:nvPr/>
        </p:nvSpPr>
        <p:spPr>
          <a:xfrm>
            <a:off x="947364" y="5009022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97126A-DA02-45A8-A6E9-9D0BE3BC79C8}"/>
              </a:ext>
            </a:extLst>
          </p:cNvPr>
          <p:cNvSpPr/>
          <p:nvPr/>
        </p:nvSpPr>
        <p:spPr>
          <a:xfrm>
            <a:off x="3502390" y="18934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Pell's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have no solution?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4, 9, 16, 25, 36, 49,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64, 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of the values for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are much bigger than for other close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i="1" dirty="0"/>
                  <a:t>magnitude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seem to be a good predictor about 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that solve the equation for that specific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  <a:blipFill>
                <a:blip r:embed="rId3"/>
                <a:stretch>
                  <a:fillRect l="-1066" t="-195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2E798-393A-4445-8498-2A95A8A9A652}"/>
              </a:ext>
            </a:extLst>
          </p:cNvPr>
          <p:cNvGrpSpPr/>
          <p:nvPr/>
        </p:nvGrpSpPr>
        <p:grpSpPr>
          <a:xfrm>
            <a:off x="3538666" y="3315263"/>
            <a:ext cx="2066667" cy="1628571"/>
            <a:chOff x="4209718" y="3307888"/>
            <a:chExt cx="2066667" cy="1628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0DFFA-9837-4FD9-BF42-9050017F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718" y="3307888"/>
              <a:ext cx="2066667" cy="16285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1BF12-CB1E-45D5-A29A-98227B98FCC9}"/>
                </a:ext>
              </a:extLst>
            </p:cNvPr>
            <p:cNvSpPr/>
            <p:nvPr/>
          </p:nvSpPr>
          <p:spPr>
            <a:xfrm>
              <a:off x="4328652" y="4372897"/>
              <a:ext cx="1784554" cy="221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2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7" y="1559066"/>
            <a:ext cx="3105455" cy="413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3A0E4-44D5-4886-A5BD-CDFBAE57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52"/>
          <a:stretch/>
        </p:blipFill>
        <p:spPr>
          <a:xfrm>
            <a:off x="4980280" y="2701444"/>
            <a:ext cx="1680950" cy="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/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blipFill>
                <a:blip r:embed="rId5"/>
                <a:stretch>
                  <a:fillRect r="-297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64C09-DFB9-4ECE-B173-D1118B25DB25}"/>
              </a:ext>
            </a:extLst>
          </p:cNvPr>
          <p:cNvCxnSpPr/>
          <p:nvPr/>
        </p:nvCxnSpPr>
        <p:spPr>
          <a:xfrm>
            <a:off x="5375786" y="2647334"/>
            <a:ext cx="47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F6E78-F132-4A89-8004-F167D695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77" y="4062416"/>
            <a:ext cx="3361905" cy="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/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blipFill>
                <a:blip r:embed="rId7"/>
                <a:stretch>
                  <a:fillRect r="-297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5390C-E6EA-4B26-83C4-1CE309DB0CC2}"/>
              </a:ext>
            </a:extLst>
          </p:cNvPr>
          <p:cNvCxnSpPr>
            <a:cxnSpLocks/>
          </p:cNvCxnSpPr>
          <p:nvPr/>
        </p:nvCxnSpPr>
        <p:spPr>
          <a:xfrm>
            <a:off x="5373327" y="3994353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E23D2DC4-6201-40BC-8986-5C25B086D911}"/>
              </a:ext>
            </a:extLst>
          </p:cNvPr>
          <p:cNvSpPr/>
          <p:nvPr/>
        </p:nvSpPr>
        <p:spPr>
          <a:xfrm>
            <a:off x="6822972" y="2148544"/>
            <a:ext cx="1341181" cy="302342"/>
          </a:xfrm>
          <a:prstGeom prst="borderCallout2">
            <a:avLst>
              <a:gd name="adj1" fmla="val 118750"/>
              <a:gd name="adj2" fmla="val 32345"/>
              <a:gd name="adj3" fmla="val 172408"/>
              <a:gd name="adj4" fmla="val 24859"/>
              <a:gd name="adj5" fmla="val 219616"/>
              <a:gd name="adj6" fmla="val -7610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Standard CF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558C7-DE2F-48E3-A13F-F77C650AE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69" y="5962779"/>
            <a:ext cx="5552381" cy="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/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blipFill>
                <a:blip r:embed="rId9"/>
                <a:stretch>
                  <a:fillRect r="-19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C197F-465C-4B9B-B2D7-29083C4786FF}"/>
              </a:ext>
            </a:extLst>
          </p:cNvPr>
          <p:cNvCxnSpPr>
            <a:cxnSpLocks/>
          </p:cNvCxnSpPr>
          <p:nvPr/>
        </p:nvCxnSpPr>
        <p:spPr>
          <a:xfrm>
            <a:off x="3237513" y="5917020"/>
            <a:ext cx="3037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ECB65C-B0EF-4600-98D4-033073D5CDE1}"/>
              </a:ext>
            </a:extLst>
          </p:cNvPr>
          <p:cNvSpPr txBox="1"/>
          <p:nvPr/>
        </p:nvSpPr>
        <p:spPr>
          <a:xfrm>
            <a:off x="5033806" y="2282366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BD8DE-4C25-4911-AC9F-B4F2BE013FAA}"/>
              </a:ext>
            </a:extLst>
          </p:cNvPr>
          <p:cNvSpPr txBox="1"/>
          <p:nvPr/>
        </p:nvSpPr>
        <p:spPr>
          <a:xfrm>
            <a:off x="5439325" y="3631638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3AFB9-6C4A-4008-84C7-905C87734AA0}"/>
              </a:ext>
            </a:extLst>
          </p:cNvPr>
          <p:cNvSpPr txBox="1"/>
          <p:nvPr/>
        </p:nvSpPr>
        <p:spPr>
          <a:xfrm>
            <a:off x="4072273" y="5549948"/>
            <a:ext cx="13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0E2CAA-9399-47E5-AB2D-F4D0D050C808}"/>
              </a:ext>
            </a:extLst>
          </p:cNvPr>
          <p:cNvCxnSpPr>
            <a:cxnSpLocks/>
          </p:cNvCxnSpPr>
          <p:nvPr/>
        </p:nvCxnSpPr>
        <p:spPr>
          <a:xfrm>
            <a:off x="1696065" y="5353665"/>
            <a:ext cx="508819" cy="60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DB7BA5-AED5-45F8-A1F2-3AE5F0141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76" y="5023361"/>
            <a:ext cx="3361905" cy="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blipFill>
                <a:blip r:embed="rId11"/>
                <a:stretch>
                  <a:fillRect r="-19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C51AE8-E4CE-46D2-86CD-916261C49216}"/>
              </a:ext>
            </a:extLst>
          </p:cNvPr>
          <p:cNvCxnSpPr>
            <a:cxnSpLocks/>
          </p:cNvCxnSpPr>
          <p:nvPr/>
        </p:nvCxnSpPr>
        <p:spPr>
          <a:xfrm>
            <a:off x="5373327" y="4965381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5439325" y="4565191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</p:spTree>
    <p:extLst>
      <p:ext uri="{BB962C8B-B14F-4D97-AF65-F5344CB8AC3E}">
        <p14:creationId xmlns:p14="http://schemas.microsoft.com/office/powerpoint/2010/main" val="479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2" grpId="0"/>
      <p:bldP spid="25" grpId="0"/>
      <p:bldP spid="26" grpId="0"/>
      <p:bldP spid="27" grpId="0"/>
      <p:bldP spid="24" grpId="0"/>
      <p:bldP spid="3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5"/>
          <a:stretch/>
        </p:blipFill>
        <p:spPr>
          <a:xfrm>
            <a:off x="903913" y="2246340"/>
            <a:ext cx="3105455" cy="23239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blipFill>
                <a:blip r:embed="rId4"/>
                <a:stretch>
                  <a:fillRect r="-104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4917544" y="4034069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Period =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/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/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If the period of the standard CF for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large…</a:t>
                </a:r>
              </a:p>
            </p:txBody>
          </p:sp>
        </mc:Choice>
        <mc:Fallback xmlns="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E7449E9-CD30-4B41-849F-38398BFA203E}"/>
              </a:ext>
            </a:extLst>
          </p:cNvPr>
          <p:cNvSpPr/>
          <p:nvPr/>
        </p:nvSpPr>
        <p:spPr>
          <a:xfrm>
            <a:off x="1475766" y="5368414"/>
            <a:ext cx="3333819" cy="813227"/>
          </a:xfrm>
          <a:prstGeom prst="wedgeRoundRectCallout">
            <a:avLst>
              <a:gd name="adj1" fmla="val -5036"/>
              <a:gd name="adj2" fmla="val -182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…then the x &amp; y will be large for the solution to Pell’s equation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9EEF7-1AD3-455B-B2D6-A1DFBC1FE7D3}"/>
              </a:ext>
            </a:extLst>
          </p:cNvPr>
          <p:cNvSpPr/>
          <p:nvPr/>
        </p:nvSpPr>
        <p:spPr>
          <a:xfrm>
            <a:off x="1947492" y="4091607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B0F3C-DF6B-40DB-A56C-3917159E8263}"/>
              </a:ext>
            </a:extLst>
          </p:cNvPr>
          <p:cNvSpPr/>
          <p:nvPr/>
        </p:nvSpPr>
        <p:spPr>
          <a:xfrm>
            <a:off x="3142676" y="4091606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/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blipFill>
                <a:blip r:embed="rId7"/>
                <a:stretch>
                  <a:fillRect r="-104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B93CE8F-8CA7-42DF-8157-757FA8B9E6B8}"/>
              </a:ext>
            </a:extLst>
          </p:cNvPr>
          <p:cNvSpPr txBox="1"/>
          <p:nvPr/>
        </p:nvSpPr>
        <p:spPr>
          <a:xfrm>
            <a:off x="4917544" y="2677746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Period =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6EA83-1CC0-4B94-92DB-FE0B28B920E7}"/>
              </a:ext>
            </a:extLst>
          </p:cNvPr>
          <p:cNvSpPr/>
          <p:nvPr/>
        </p:nvSpPr>
        <p:spPr>
          <a:xfrm>
            <a:off x="2477728" y="2735285"/>
            <a:ext cx="336455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67C0E2-2638-49AE-83B3-12051A3D858A}"/>
              </a:ext>
            </a:extLst>
          </p:cNvPr>
          <p:cNvSpPr/>
          <p:nvPr/>
        </p:nvSpPr>
        <p:spPr>
          <a:xfrm>
            <a:off x="3672912" y="2735284"/>
            <a:ext cx="336456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 animBg="1"/>
      <p:bldP spid="32" grpId="0" animBg="1"/>
      <p:bldP spid="6" grpId="0" animBg="1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E7011-3FCC-1092-DD6E-8DA0B278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8" y="1588508"/>
            <a:ext cx="7761905" cy="40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945DF-AEFB-7046-325D-C8DC41A48441}"/>
              </a:ext>
            </a:extLst>
          </p:cNvPr>
          <p:cNvSpPr/>
          <p:nvPr/>
        </p:nvSpPr>
        <p:spPr>
          <a:xfrm>
            <a:off x="3065489" y="5074168"/>
            <a:ext cx="1161737" cy="25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84FEE-F7FE-456B-A2B1-9934A2AA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93" y="2160941"/>
            <a:ext cx="3700637" cy="535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4" y="3105600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C99D3-6EBF-40CF-B6F1-BD275872B75D}"/>
              </a:ext>
            </a:extLst>
          </p:cNvPr>
          <p:cNvSpPr/>
          <p:nvPr/>
        </p:nvSpPr>
        <p:spPr>
          <a:xfrm>
            <a:off x="3878826" y="2435962"/>
            <a:ext cx="1234500" cy="248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092C2-CD75-4441-8E17-21870F06471B}"/>
              </a:ext>
            </a:extLst>
          </p:cNvPr>
          <p:cNvSpPr txBox="1"/>
          <p:nvPr/>
        </p:nvSpPr>
        <p:spPr>
          <a:xfrm>
            <a:off x="6011074" y="4741816"/>
            <a:ext cx="19948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Leonhard Euler</a:t>
            </a:r>
          </a:p>
          <a:p>
            <a:pPr algn="ctr"/>
            <a:r>
              <a:rPr lang="en-US" sz="1600" dirty="0"/>
              <a:t>(1707-1783)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2D61D7A-5848-4204-86AC-AFAC7CDCF5D4}"/>
              </a:ext>
            </a:extLst>
          </p:cNvPr>
          <p:cNvSpPr/>
          <p:nvPr/>
        </p:nvSpPr>
        <p:spPr>
          <a:xfrm rot="10800000" flipH="1">
            <a:off x="4667064" y="4161221"/>
            <a:ext cx="1006331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baking recipe with initial conditions and a set of step-by-step instructions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Tuples</a:t>
            </a:r>
            <a:r>
              <a:rPr lang="en-US" sz="2400" dirty="0"/>
              <a:t> are a set of values packed into a single variable that can be unpacked (extracted) into individual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</a:t>
            </a:r>
            <a:r>
              <a:rPr lang="en-US" sz="2400" b="1" dirty="0">
                <a:solidFill>
                  <a:srgbClr val="0070C0"/>
                </a:solidFill>
              </a:rPr>
              <a:t>packages</a:t>
            </a:r>
            <a:r>
              <a:rPr lang="en-US" sz="2400" dirty="0"/>
              <a:t> contain useful functions that we can import into our program to benefit from </a:t>
            </a:r>
            <a:r>
              <a:rPr lang="en-US" sz="2400" b="1" dirty="0">
                <a:solidFill>
                  <a:srgbClr val="FF0000"/>
                </a:solidFill>
              </a:rPr>
              <a:t>solid</a:t>
            </a:r>
            <a:r>
              <a:rPr lang="en-US" sz="2400" dirty="0"/>
              <a:t> code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Numpy</a:t>
            </a:r>
            <a:r>
              <a:rPr lang="en-US" sz="2400" dirty="0"/>
              <a:t> is a very important external package used in Python as it provides the most common mathematical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Python Package Index </a:t>
            </a:r>
            <a:r>
              <a:rPr lang="en-US" sz="2400" dirty="0"/>
              <a:t>is the authoritative site to look for available external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of </a:t>
            </a:r>
            <a:r>
              <a:rPr lang="en-US" sz="2400" b="1" dirty="0">
                <a:solidFill>
                  <a:srgbClr val="7030A0"/>
                </a:solidFill>
              </a:rPr>
              <a:t>[inclusive, exclusive) </a:t>
            </a:r>
            <a:r>
              <a:rPr lang="en-US" sz="2400" dirty="0"/>
              <a:t>ranges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walrus</a:t>
            </a:r>
            <a:r>
              <a:rPr lang="en-US" sz="2400" dirty="0"/>
              <a:t> operator allows you to assign values to a variable inside a statement and the lifetime (scope) of that variable is the containing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 statement in a loop immediately exits out of that loop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/>
              <a:t>mpmath</a:t>
            </a:r>
            <a:r>
              <a:rPr lang="en-US" sz="2400" dirty="0"/>
              <a:t> package enables arbitrary multi-precision floating point mathematics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traditional </a:t>
            </a:r>
            <a:r>
              <a:rPr lang="en-US" sz="2400" b="1" dirty="0"/>
              <a:t>procedural</a:t>
            </a:r>
            <a:r>
              <a:rPr lang="en-US" sz="2400" dirty="0"/>
              <a:t> (imperative) coding styles, but it also supports more </a:t>
            </a:r>
            <a:r>
              <a:rPr lang="en-US" sz="2400" b="1" dirty="0">
                <a:solidFill>
                  <a:srgbClr val="0070C0"/>
                </a:solidFill>
              </a:rPr>
              <a:t>functional</a:t>
            </a:r>
            <a:r>
              <a:rPr lang="en-US" sz="2400" dirty="0"/>
              <a:t> (declarative) styles using </a:t>
            </a:r>
            <a:r>
              <a:rPr lang="en-US" sz="2400" b="1" dirty="0">
                <a:solidFill>
                  <a:srgbClr val="7030A0"/>
                </a:solidFill>
              </a:rPr>
              <a:t>list comprehensions </a:t>
            </a:r>
            <a:r>
              <a:rPr lang="en-US" sz="2400" dirty="0"/>
              <a:t>and tuple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Sympy</a:t>
            </a:r>
            <a:r>
              <a:rPr lang="en-US" sz="2400" dirty="0"/>
              <a:t> enables symbolic mathematics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Numba</a:t>
            </a:r>
            <a:r>
              <a:rPr lang="en-US" sz="2400" dirty="0"/>
              <a:t> allows simple Python functions to be compiled to pure machine language for faster execution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seek </a:t>
            </a:r>
            <a:r>
              <a:rPr lang="en-US" sz="2400" b="1" dirty="0">
                <a:solidFill>
                  <a:srgbClr val="FF0000"/>
                </a:solidFill>
              </a:rPr>
              <a:t>independent confirmation </a:t>
            </a:r>
            <a:r>
              <a:rPr lang="en-US" sz="2400" dirty="0"/>
              <a:t>of your program's output – use a different CPU, OS, and language to reimplement your algorithm to verify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Rational, Irrational, and Transcendental numbers each have their own style of continued fractions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take any real number and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generate</a:t>
                </a:r>
                <a:r>
                  <a:rPr lang="en-US" sz="2000" dirty="0"/>
                  <a:t> a CF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Given a CF, we can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expand</a:t>
                </a:r>
                <a:r>
                  <a:rPr lang="en-US" sz="2000" dirty="0"/>
                  <a:t> it to regain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convergents</a:t>
                </a:r>
                <a:r>
                  <a:rPr lang="en-US" sz="2400" dirty="0"/>
                  <a:t> of a CF are excellent approximations to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in solutions to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Pell’s Equation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/>
                  <a:t> is related to the </a:t>
                </a:r>
                <a:r>
                  <a:rPr lang="en-US" sz="2400" u="sng" dirty="0"/>
                  <a:t>period</a:t>
                </a:r>
                <a:r>
                  <a:rPr lang="en-US" sz="2400" dirty="0"/>
                  <a:t> of the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continued fraction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Memorizing thousands of digits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okay – but I’d rather appreciate its beautifully simple GCF: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[3; 1, {6|(2n+1)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}]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  <a:blipFill>
                <a:blip r:embed="rId3"/>
                <a:stretch>
                  <a:fillRect l="-1042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A18FB-D61C-D007-5689-9C6BEFC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</p:spTree>
    <p:extLst>
      <p:ext uri="{BB962C8B-B14F-4D97-AF65-F5344CB8AC3E}">
        <p14:creationId xmlns:p14="http://schemas.microsoft.com/office/powerpoint/2010/main" val="3083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CFs </a:t>
            </a:r>
            <a:r>
              <a:rPr lang="en-US" sz="2400" i="1" dirty="0">
                <a:solidFill>
                  <a:srgbClr val="FF0000"/>
                </a:solidFill>
              </a:rPr>
              <a:t>may</a:t>
            </a:r>
            <a:r>
              <a:rPr lang="en-US" sz="2400" dirty="0"/>
              <a:t> have their own rich </a:t>
            </a:r>
            <a:r>
              <a:rPr lang="en-US" sz="2400" b="1" dirty="0">
                <a:solidFill>
                  <a:srgbClr val="7030A0"/>
                </a:solidFill>
              </a:rPr>
              <a:t>arithmetic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algebra</a:t>
            </a:r>
            <a:r>
              <a:rPr lang="en-US" sz="2400" dirty="0"/>
              <a:t>, and potentially even their own </a:t>
            </a:r>
            <a:r>
              <a:rPr lang="en-US" sz="2400" b="1" dirty="0">
                <a:solidFill>
                  <a:srgbClr val="7030A0"/>
                </a:solidFill>
              </a:rPr>
              <a:t>calculus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divide</a:t>
            </a:r>
            <a:r>
              <a:rPr lang="en-US" sz="2000" dirty="0"/>
              <a:t> two CFs?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take the </a:t>
            </a:r>
            <a:r>
              <a:rPr lang="en-US" sz="2000" b="1" dirty="0"/>
              <a:t>sin()</a:t>
            </a:r>
            <a:r>
              <a:rPr lang="en-US" sz="2000" dirty="0"/>
              <a:t> of a CF?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does the </a:t>
            </a:r>
            <a:r>
              <a:rPr lang="en-US" sz="2000" b="1" dirty="0">
                <a:solidFill>
                  <a:srgbClr val="00B050"/>
                </a:solidFill>
              </a:rPr>
              <a:t>factorial</a:t>
            </a:r>
            <a:r>
              <a:rPr lang="en-US" sz="2000" dirty="0"/>
              <a:t> of a CF look like?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many ways a CF is a </a:t>
            </a:r>
            <a:r>
              <a:rPr lang="en-US" sz="2400" i="1" dirty="0"/>
              <a:t>more accurate</a:t>
            </a:r>
            <a:r>
              <a:rPr lang="en-US" sz="2400" dirty="0"/>
              <a:t> representation of an irrational or transcendental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sum of an infinite series must stop somewhere, and after that point, all of the remaining digits of precision are lost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CF encodes the entire number </a:t>
            </a:r>
            <a:r>
              <a:rPr lang="en-US" sz="2000" b="1" dirty="0">
                <a:solidFill>
                  <a:srgbClr val="FF0000"/>
                </a:solidFill>
              </a:rPr>
              <a:t>with no loss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can you discover about CFs?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D357BC-3F4E-7C78-046D-EAF518C7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</p:spTree>
    <p:extLst>
      <p:ext uri="{BB962C8B-B14F-4D97-AF65-F5344CB8AC3E}">
        <p14:creationId xmlns:p14="http://schemas.microsoft.com/office/powerpoint/2010/main" val="27823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Python program called </a:t>
            </a:r>
            <a:r>
              <a:rPr lang="en-US" sz="2400" b="1" dirty="0"/>
              <a:t>lcm_gcd.py</a:t>
            </a:r>
            <a:r>
              <a:rPr lang="en-US" sz="2400" dirty="0"/>
              <a:t> to calculate the lowest common multiple (LCM) of two integers</a:t>
            </a:r>
          </a:p>
          <a:p>
            <a:r>
              <a:rPr lang="en-US" sz="2400" dirty="0"/>
              <a:t>You may only use basic arithmetic operators  - no looping constructs</a:t>
            </a:r>
          </a:p>
          <a:p>
            <a:r>
              <a:rPr lang="en-US" sz="2400" dirty="0"/>
              <a:t>You may also leverage Python's built-in greatest common divisor (GCD) function</a:t>
            </a:r>
          </a:p>
          <a:p>
            <a:r>
              <a:rPr lang="en-US" sz="2400" dirty="0"/>
              <a:t>Calculate and display the LCM of </a:t>
            </a:r>
            <a:r>
              <a:rPr lang="en-US" sz="2400" b="1" dirty="0"/>
              <a:t>447618</a:t>
            </a:r>
            <a:r>
              <a:rPr lang="en-US" sz="2400" dirty="0"/>
              <a:t> and </a:t>
            </a:r>
            <a:r>
              <a:rPr lang="en-US" sz="2400" b="1" dirty="0"/>
              <a:t>2011835</a:t>
            </a:r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Write a Python program called </a:t>
                </a:r>
                <a:r>
                  <a:rPr lang="en-US" sz="2400" b="1" dirty="0"/>
                  <a:t>herons_method.py</a:t>
                </a:r>
                <a:r>
                  <a:rPr lang="en-US" sz="2400" dirty="0"/>
                  <a:t> to implement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Heron's Method </a:t>
                </a:r>
                <a:r>
                  <a:rPr lang="en-US" sz="2400" dirty="0"/>
                  <a:t>for numerically estimating square roots</a:t>
                </a:r>
              </a:p>
              <a:p>
                <a:r>
                  <a:rPr lang="en-US" sz="2400" dirty="0"/>
                  <a:t>Using the </a:t>
                </a:r>
                <a:r>
                  <a:rPr lang="en-US" sz="2400" b="1" dirty="0"/>
                  <a:t>built-in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module, generate a random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2∙10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Using Heron's method, find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such that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Display variables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rounded to eight digits to the right of the decimal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  <a:blipFill>
                <a:blip r:embed="rId2"/>
                <a:stretch>
                  <a:fillRect l="-1054" t="-1961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/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blipFill>
                <a:blip r:embed="rId2"/>
                <a:stretch>
                  <a:fillRect t="-169565" r="-1581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/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blipFill>
                <a:blip r:embed="rId3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/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/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𝐴𝑠𝑠𝑢𝑚𝑒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/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/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/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/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75C5D1-DEC3-4AFB-8A30-52F16AF49DF6}"/>
              </a:ext>
            </a:extLst>
          </p:cNvPr>
          <p:cNvSpPr/>
          <p:nvPr/>
        </p:nvSpPr>
        <p:spPr>
          <a:xfrm>
            <a:off x="5941927" y="5846265"/>
            <a:ext cx="1328382" cy="6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C323F3-C0A9-4247-9F76-CC337F349F8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Heron's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844CE-E017-12A6-52E8-8A802610CD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820" y="1176305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/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8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8" grpId="0"/>
      <p:bldP spid="19" grpId="0"/>
      <p:bldP spid="20" grpId="0"/>
      <p:bldP spid="24" grpId="0"/>
      <p:bldP spid="6" grpId="0" animBg="1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Update </a:t>
                </a:r>
                <a:r>
                  <a:rPr lang="en-US" sz="2400" b="1" dirty="0"/>
                  <a:t>factor_quadratic.py </a:t>
                </a:r>
                <a:r>
                  <a:rPr lang="en-US" sz="2400" dirty="0"/>
                  <a:t>to properly factor this quadratic: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+379021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extra street cred (aka bonus points):</a:t>
                </a:r>
              </a:p>
              <a:p>
                <a:pPr lvl="1"/>
                <a:r>
                  <a:rPr lang="en-US" sz="2000" dirty="0"/>
                  <a:t>Factor out and display the GCD shared amongst J, K, and L</a:t>
                </a:r>
              </a:p>
              <a:p>
                <a:pPr lvl="1"/>
                <a:r>
                  <a:rPr lang="en-US" sz="2000" dirty="0"/>
                  <a:t>Strengthen the code to process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negative</a:t>
                </a:r>
                <a:r>
                  <a:rPr lang="en-US" sz="2000" dirty="0"/>
                  <a:t> coefficients</a:t>
                </a:r>
              </a:p>
              <a:p>
                <a:pPr lvl="1"/>
                <a:r>
                  <a:rPr lang="en-US" sz="2000" dirty="0"/>
                  <a:t>Stop after displaying the first found factor (if any)</a:t>
                </a:r>
              </a:p>
              <a:p>
                <a:pPr lvl="1"/>
                <a:r>
                  <a:rPr lang="en-US" sz="2000" dirty="0"/>
                  <a:t>Handle quadratics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7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Add code to </a:t>
                </a:r>
                <a:r>
                  <a:rPr lang="en-US" sz="2400" b="1" dirty="0"/>
                  <a:t>main() </a:t>
                </a:r>
                <a:r>
                  <a:rPr lang="en-US" sz="2400" dirty="0"/>
                  <a:t>in</a:t>
                </a:r>
                <a:r>
                  <a:rPr lang="en-US" sz="2400" b="1" dirty="0"/>
                  <a:t> gen_continued_fractions.py</a:t>
                </a:r>
                <a:r>
                  <a:rPr lang="en-US" sz="2400" dirty="0"/>
                  <a:t> to display two GCFs that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 discovered </a:t>
                </a:r>
                <a:r>
                  <a:rPr lang="en-US" sz="2400" dirty="0"/>
                  <a:t>that approximate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Upload your solution to the BNL QIS101 SharePoint site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4EA766-AAF5-ECD7-EF0E-BFAD329E069A}"/>
              </a:ext>
            </a:extLst>
          </p:cNvPr>
          <p:cNvGrpSpPr/>
          <p:nvPr/>
        </p:nvGrpSpPr>
        <p:grpSpPr>
          <a:xfrm>
            <a:off x="910798" y="3266358"/>
            <a:ext cx="7322404" cy="1287020"/>
            <a:chOff x="1318434" y="3243877"/>
            <a:chExt cx="7322404" cy="12870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676717-1AAB-FF3F-7032-74FBDE5A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674" y="3243877"/>
              <a:ext cx="4277164" cy="8311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32EA56-00F6-D744-35C5-A1AFBC04B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434" y="3243877"/>
              <a:ext cx="2991238" cy="12870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E1561-C2CA-3BA6-BCA6-4C843652E12E}"/>
              </a:ext>
            </a:extLst>
          </p:cNvPr>
          <p:cNvGrpSpPr/>
          <p:nvPr/>
        </p:nvGrpSpPr>
        <p:grpSpPr>
          <a:xfrm>
            <a:off x="848055" y="4978305"/>
            <a:ext cx="7447891" cy="1287019"/>
            <a:chOff x="1318434" y="4603555"/>
            <a:chExt cx="7447891" cy="12870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19F06C-8348-ED33-9844-1C986EBF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161" y="4603555"/>
              <a:ext cx="4277164" cy="8311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A71980-A232-9DC9-CBD8-0FC0242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434" y="4603555"/>
              <a:ext cx="3056669" cy="12870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A0DF7C-F237-C121-2AD2-9A58E175B6E1}"/>
              </a:ext>
            </a:extLst>
          </p:cNvPr>
          <p:cNvSpPr txBox="1"/>
          <p:nvPr/>
        </p:nvSpPr>
        <p:spPr>
          <a:xfrm>
            <a:off x="390855" y="39128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893B9-A4EB-3189-57F8-D138A8E4DC31}"/>
              </a:ext>
            </a:extLst>
          </p:cNvPr>
          <p:cNvSpPr txBox="1"/>
          <p:nvPr/>
        </p:nvSpPr>
        <p:spPr>
          <a:xfrm>
            <a:off x="390855" y="57602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#2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986D8D81-B97D-B9CE-EAC2-F3124215194D}"/>
              </a:ext>
            </a:extLst>
          </p:cNvPr>
          <p:cNvSpPr/>
          <p:nvPr/>
        </p:nvSpPr>
        <p:spPr>
          <a:xfrm>
            <a:off x="5876144" y="6129581"/>
            <a:ext cx="1873771" cy="496067"/>
          </a:xfrm>
          <a:prstGeom prst="wedgeRoundRectCallout">
            <a:avLst>
              <a:gd name="adj1" fmla="val -44033"/>
              <a:gd name="adj2" fmla="val -10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I beat Euler?</a:t>
            </a:r>
          </a:p>
        </p:txBody>
      </p:sp>
    </p:spTree>
    <p:extLst>
      <p:ext uri="{BB962C8B-B14F-4D97-AF65-F5344CB8AC3E}">
        <p14:creationId xmlns:p14="http://schemas.microsoft.com/office/powerpoint/2010/main" val="2198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87140FF534814499EAC5D5D7ACFBD5" ma:contentTypeVersion="10" ma:contentTypeDescription="Create a new document." ma:contentTypeScope="" ma:versionID="bd0db376a89b16b9b44cf1601514a429">
  <xsd:schema xmlns:xsd="http://www.w3.org/2001/XMLSchema" xmlns:xs="http://www.w3.org/2001/XMLSchema" xmlns:p="http://schemas.microsoft.com/office/2006/metadata/properties" xmlns:ns2="cc0d8899-4e50-464a-8e62-592ba513cec8" xmlns:ns3="6c5a3c77-519e-4303-a21d-4bd430a46a14" targetNamespace="http://schemas.microsoft.com/office/2006/metadata/properties" ma:root="true" ma:fieldsID="46535cd8e5b1bad37572bd27584efa4e" ns2:_="" ns3:_="">
    <xsd:import namespace="cc0d8899-4e50-464a-8e62-592ba513cec8"/>
    <xsd:import namespace="6c5a3c77-519e-4303-a21d-4bd430a46a14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0d8899-4e50-464a-8e62-592ba513cec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325a567-783b-4eae-ad25-f71283ef2f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a3c77-519e-4303-a21d-4bd430a46a1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d8f896d-9324-4bbd-b834-3cd7a9d1b488}" ma:internalName="TaxCatchAll" ma:showField="CatchAllData" ma:web="6c5a3c77-519e-4303-a21d-4bd430a46a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5a3c77-519e-4303-a21d-4bd430a46a14" xsi:nil="true"/>
    <lcf76f155ced4ddcb4097134ff3c332f xmlns="cc0d8899-4e50-464a-8e62-592ba513cec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AD28FF4-E3DB-4DF8-B9B5-069DE5143E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0d8899-4e50-464a-8e62-592ba513cec8"/>
    <ds:schemaRef ds:uri="6c5a3c77-519e-4303-a21d-4bd430a46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4BF4AF-0F13-4DAC-99E9-040F2F0769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23EE7C-93E6-4E8D-8BF1-8DDBB27FA7BE}">
  <ds:schemaRefs>
    <ds:schemaRef ds:uri="http://purl.org/dc/elements/1.1/"/>
    <ds:schemaRef ds:uri="http://schemas.microsoft.com/office/2006/metadata/properties"/>
    <ds:schemaRef ds:uri="6c5a3c77-519e-4303-a21d-4bd430a46a1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cc0d8899-4e50-464a-8e62-592ba513cec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7253</TotalTime>
  <Words>4225</Words>
  <Application>Microsoft Office PowerPoint</Application>
  <PresentationFormat>On-screen Show (4:3)</PresentationFormat>
  <Paragraphs>803</Paragraphs>
  <Slides>99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Session 04 – Goals</vt:lpstr>
      <vt:lpstr>Session 04 – Goals</vt:lpstr>
      <vt:lpstr>Greatest Common Divisor (GCD)</vt:lpstr>
      <vt:lpstr>Open euclid_gcd.py</vt:lpstr>
      <vt:lpstr>Run euclid_gcd.py</vt:lpstr>
      <vt:lpstr>Coprime Probability</vt:lpstr>
      <vt:lpstr>Open coprime_probability.py</vt:lpstr>
      <vt:lpstr>Run coprime_probability.py</vt:lpstr>
      <vt:lpstr>Heron’s Formula</vt:lpstr>
      <vt:lpstr>Deriving Heron’s Formula</vt:lpstr>
      <vt:lpstr>Open herons_formula.py</vt:lpstr>
      <vt:lpstr>Run herons_formula.py</vt:lpstr>
      <vt:lpstr>Old School Square Roots</vt:lpstr>
      <vt:lpstr>Old School Square Roots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Square Root</vt:lpstr>
      <vt:lpstr>Open newton_sqrt.py</vt:lpstr>
      <vt:lpstr>Run newton_sqrt.py</vt:lpstr>
      <vt:lpstr>Roots of Googol</vt:lpstr>
      <vt:lpstr>Roots of Googol</vt:lpstr>
      <vt:lpstr>The Python Package Index (PyPI)</vt:lpstr>
      <vt:lpstr>Importing Packages</vt:lpstr>
      <vt:lpstr>Open big_sqrt.py</vt:lpstr>
      <vt:lpstr>View big_sqrt.py</vt:lpstr>
      <vt:lpstr>View big_sqrt.py</vt:lpstr>
      <vt:lpstr>Run big_sqrt.py</vt:lpstr>
      <vt:lpstr>Verifying Code Correctness</vt:lpstr>
      <vt:lpstr>Random Straws</vt:lpstr>
      <vt:lpstr>Random Straws</vt:lpstr>
      <vt:lpstr>Open random_straws.py</vt:lpstr>
      <vt:lpstr>Run random_straws.py</vt:lpstr>
      <vt:lpstr>PowerPoint Presentation</vt:lpstr>
      <vt:lpstr>Factoring a Quadratic Polynomial</vt:lpstr>
      <vt:lpstr>Representing a Quadratic Polynomial</vt:lpstr>
      <vt:lpstr>Factoring a Quadratic Polynomial</vt:lpstr>
      <vt:lpstr>Open factor_quadratic.py</vt:lpstr>
      <vt:lpstr>Run factor_quadratic.py</vt:lpstr>
      <vt:lpstr>Strassen’s Method</vt:lpstr>
      <vt:lpstr>Strassen’s Method</vt:lpstr>
      <vt:lpstr>Strassen’s Method</vt:lpstr>
      <vt:lpstr>Strassen’s Method</vt:lpstr>
      <vt:lpstr>Goldbach’s Conjecture</vt:lpstr>
      <vt:lpstr>Importing Packages</vt:lpstr>
      <vt:lpstr>Importing Packages</vt:lpstr>
      <vt:lpstr>Importing Packages</vt:lpstr>
      <vt:lpstr>Open goldbach_conjecture.py</vt:lpstr>
      <vt:lpstr>Run goldbach_conjecture.py</vt:lpstr>
      <vt:lpstr>Expanding Your Definition of a “Number”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Golden Ratio</vt:lpstr>
      <vt:lpstr>PowerPoint Presentation</vt:lpstr>
      <vt:lpstr>PowerPoint Presentation</vt:lpstr>
      <vt:lpstr>PowerPoint Presentation</vt:lpstr>
      <vt:lpstr>PowerPoint Presentation</vt:lpstr>
      <vt:lpstr>Open std_continued_fractions.py</vt:lpstr>
      <vt:lpstr>View std_continued_fractions.py</vt:lpstr>
      <vt:lpstr>Run std_continued_fractions.py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gen_continued_fractions.py</vt:lpstr>
      <vt:lpstr>Run gen_continued_fractions.py</vt:lpstr>
      <vt:lpstr>Pell’s Equation</vt:lpstr>
      <vt:lpstr>Numba – High Performance Python</vt:lpstr>
      <vt:lpstr>Open pells_equation.py</vt:lpstr>
      <vt:lpstr>Run pells_equation.py</vt:lpstr>
      <vt:lpstr>Pell's Equation</vt:lpstr>
      <vt:lpstr>Pell’s Equation: Period of a Standard CF</vt:lpstr>
      <vt:lpstr>Pell’s Equation: Period of a Standard CF</vt:lpstr>
      <vt:lpstr>Pell’s Equation</vt:lpstr>
      <vt:lpstr>Session 04 – Now You Know…</vt:lpstr>
      <vt:lpstr>Session 04 – Now You Know…</vt:lpstr>
      <vt:lpstr>Session 04 – Now You Know…</vt:lpstr>
      <vt:lpstr>Session 04 – Now You Know…</vt:lpstr>
      <vt:lpstr>Session 04 – Now You Know…</vt:lpstr>
      <vt:lpstr>Task 04-01</vt:lpstr>
      <vt:lpstr>Task 04-02</vt:lpstr>
      <vt:lpstr>PowerPoint Presentation</vt:lpstr>
      <vt:lpstr>Task 04-03</vt:lpstr>
      <vt:lpstr>Task 04-04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930</cp:revision>
  <cp:lastPrinted>2015-06-01T00:45:11Z</cp:lastPrinted>
  <dcterms:created xsi:type="dcterms:W3CDTF">2014-09-21T17:58:26Z</dcterms:created>
  <dcterms:modified xsi:type="dcterms:W3CDTF">2023-06-14T16:46:17Z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0x0101005F87140FF534814499EAC5D5D7ACFBD5</vt:lpwstr>
  </property>
</Properties>
</file>